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9"/>
  </p:notesMasterIdLst>
  <p:sldIdLst>
    <p:sldId id="261" r:id="rId2"/>
    <p:sldId id="260" r:id="rId3"/>
    <p:sldId id="331" r:id="rId4"/>
    <p:sldId id="334" r:id="rId5"/>
    <p:sldId id="336" r:id="rId6"/>
    <p:sldId id="330" r:id="rId7"/>
    <p:sldId id="341" r:id="rId8"/>
    <p:sldId id="338" r:id="rId9"/>
    <p:sldId id="264" r:id="rId10"/>
    <p:sldId id="332" r:id="rId11"/>
    <p:sldId id="344" r:id="rId12"/>
    <p:sldId id="328" r:id="rId13"/>
    <p:sldId id="327" r:id="rId14"/>
    <p:sldId id="343" r:id="rId15"/>
    <p:sldId id="315" r:id="rId16"/>
    <p:sldId id="333" r:id="rId17"/>
    <p:sldId id="340" r:id="rId18"/>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nkar, Sayali" initials="OS" lastIdx="8" clrIdx="0">
    <p:extLst>
      <p:ext uri="{19B8F6BF-5375-455C-9EA6-DF929625EA0E}">
        <p15:presenceInfo xmlns:p15="http://schemas.microsoft.com/office/powerpoint/2012/main" userId="S::onkarss@upmc.edu::f228b9a8-75d1-47da-bc33-0401fbda17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p:restoredTop sz="97017"/>
  </p:normalViewPr>
  <p:slideViewPr>
    <p:cSldViewPr snapToGrid="0" snapToObjects="1">
      <p:cViewPr varScale="1">
        <p:scale>
          <a:sx n="110" d="100"/>
          <a:sy n="110" d="100"/>
        </p:scale>
        <p:origin x="387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3A566C-6151-8847-980D-C647275CAE3C}" type="datetimeFigureOut">
              <a:rPr lang="en-US" smtClean="0"/>
              <a:t>8/24/19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2E478-FEE3-A040-A7C6-C45DFFDEBD55}" type="slidenum">
              <a:rPr lang="en-US" smtClean="0"/>
              <a:t>‹#›</a:t>
            </a:fld>
            <a:endParaRPr lang="en-US"/>
          </a:p>
        </p:txBody>
      </p:sp>
    </p:spTree>
    <p:extLst>
      <p:ext uri="{BB962C8B-B14F-4D97-AF65-F5344CB8AC3E}">
        <p14:creationId xmlns:p14="http://schemas.microsoft.com/office/powerpoint/2010/main" val="201562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exclude survival</a:t>
            </a:r>
            <a:r>
              <a:rPr lang="en-US" baseline="0" dirty="0"/>
              <a:t> info?</a:t>
            </a:r>
            <a:endParaRPr lang="en-US" dirty="0"/>
          </a:p>
        </p:txBody>
      </p:sp>
      <p:sp>
        <p:nvSpPr>
          <p:cNvPr id="4" name="Slide Number Placeholder 3"/>
          <p:cNvSpPr>
            <a:spLocks noGrp="1"/>
          </p:cNvSpPr>
          <p:nvPr>
            <p:ph type="sldNum" sz="quarter" idx="10"/>
          </p:nvPr>
        </p:nvSpPr>
        <p:spPr/>
        <p:txBody>
          <a:bodyPr/>
          <a:lstStyle/>
          <a:p>
            <a:fld id="{A9F2E478-FEE3-A040-A7C6-C45DFFDEBD55}" type="slidenum">
              <a:rPr lang="en-US" smtClean="0"/>
              <a:t>2</a:t>
            </a:fld>
            <a:endParaRPr lang="en-US"/>
          </a:p>
        </p:txBody>
      </p:sp>
    </p:spTree>
    <p:extLst>
      <p:ext uri="{BB962C8B-B14F-4D97-AF65-F5344CB8AC3E}">
        <p14:creationId xmlns:p14="http://schemas.microsoft.com/office/powerpoint/2010/main" val="179556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exclude survival</a:t>
            </a:r>
            <a:r>
              <a:rPr lang="en-US" baseline="0" dirty="0"/>
              <a:t> info?</a:t>
            </a:r>
            <a:endParaRPr lang="en-US" dirty="0"/>
          </a:p>
        </p:txBody>
      </p:sp>
      <p:sp>
        <p:nvSpPr>
          <p:cNvPr id="4" name="Slide Number Placeholder 3"/>
          <p:cNvSpPr>
            <a:spLocks noGrp="1"/>
          </p:cNvSpPr>
          <p:nvPr>
            <p:ph type="sldNum" sz="quarter" idx="10"/>
          </p:nvPr>
        </p:nvSpPr>
        <p:spPr/>
        <p:txBody>
          <a:bodyPr/>
          <a:lstStyle/>
          <a:p>
            <a:fld id="{A9F2E478-FEE3-A040-A7C6-C45DFFDEBD55}" type="slidenum">
              <a:rPr lang="en-US" smtClean="0"/>
              <a:t>3</a:t>
            </a:fld>
            <a:endParaRPr lang="en-US"/>
          </a:p>
        </p:txBody>
      </p:sp>
    </p:spTree>
    <p:extLst>
      <p:ext uri="{BB962C8B-B14F-4D97-AF65-F5344CB8AC3E}">
        <p14:creationId xmlns:p14="http://schemas.microsoft.com/office/powerpoint/2010/main" val="344631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exclude survival</a:t>
            </a:r>
            <a:r>
              <a:rPr lang="en-US" baseline="0" dirty="0"/>
              <a:t> info?</a:t>
            </a:r>
            <a:endParaRPr lang="en-US" dirty="0"/>
          </a:p>
        </p:txBody>
      </p:sp>
      <p:sp>
        <p:nvSpPr>
          <p:cNvPr id="4" name="Slide Number Placeholder 3"/>
          <p:cNvSpPr>
            <a:spLocks noGrp="1"/>
          </p:cNvSpPr>
          <p:nvPr>
            <p:ph type="sldNum" sz="quarter" idx="10"/>
          </p:nvPr>
        </p:nvSpPr>
        <p:spPr/>
        <p:txBody>
          <a:bodyPr/>
          <a:lstStyle/>
          <a:p>
            <a:fld id="{A9F2E478-FEE3-A040-A7C6-C45DFFDEBD55}" type="slidenum">
              <a:rPr lang="en-US" smtClean="0"/>
              <a:t>4</a:t>
            </a:fld>
            <a:endParaRPr lang="en-US"/>
          </a:p>
        </p:txBody>
      </p:sp>
    </p:spTree>
    <p:extLst>
      <p:ext uri="{BB962C8B-B14F-4D97-AF65-F5344CB8AC3E}">
        <p14:creationId xmlns:p14="http://schemas.microsoft.com/office/powerpoint/2010/main" val="121251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exclude survival</a:t>
            </a:r>
            <a:r>
              <a:rPr lang="en-US" baseline="0" dirty="0"/>
              <a:t> info?</a:t>
            </a:r>
            <a:endParaRPr lang="en-US" dirty="0"/>
          </a:p>
        </p:txBody>
      </p:sp>
      <p:sp>
        <p:nvSpPr>
          <p:cNvPr id="4" name="Slide Number Placeholder 3"/>
          <p:cNvSpPr>
            <a:spLocks noGrp="1"/>
          </p:cNvSpPr>
          <p:nvPr>
            <p:ph type="sldNum" sz="quarter" idx="10"/>
          </p:nvPr>
        </p:nvSpPr>
        <p:spPr/>
        <p:txBody>
          <a:bodyPr/>
          <a:lstStyle/>
          <a:p>
            <a:fld id="{A9F2E478-FEE3-A040-A7C6-C45DFFDEBD55}" type="slidenum">
              <a:rPr lang="en-US" smtClean="0"/>
              <a:t>5</a:t>
            </a:fld>
            <a:endParaRPr lang="en-US"/>
          </a:p>
        </p:txBody>
      </p:sp>
    </p:spTree>
    <p:extLst>
      <p:ext uri="{BB962C8B-B14F-4D97-AF65-F5344CB8AC3E}">
        <p14:creationId xmlns:p14="http://schemas.microsoft.com/office/powerpoint/2010/main" val="74769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F2E478-FEE3-A040-A7C6-C45DFFDEBD55}" type="slidenum">
              <a:rPr lang="en-US" smtClean="0"/>
              <a:t>7</a:t>
            </a:fld>
            <a:endParaRPr lang="en-US"/>
          </a:p>
        </p:txBody>
      </p:sp>
    </p:spTree>
    <p:extLst>
      <p:ext uri="{BB962C8B-B14F-4D97-AF65-F5344CB8AC3E}">
        <p14:creationId xmlns:p14="http://schemas.microsoft.com/office/powerpoint/2010/main" val="87081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 split A and</a:t>
            </a:r>
            <a:r>
              <a:rPr lang="en-US" baseline="0" dirty="0"/>
              <a:t> B separately</a:t>
            </a:r>
            <a:endParaRPr lang="en-US" dirty="0"/>
          </a:p>
        </p:txBody>
      </p:sp>
      <p:sp>
        <p:nvSpPr>
          <p:cNvPr id="4" name="Slide Number Placeholder 3"/>
          <p:cNvSpPr>
            <a:spLocks noGrp="1"/>
          </p:cNvSpPr>
          <p:nvPr>
            <p:ph type="sldNum" sz="quarter" idx="10"/>
          </p:nvPr>
        </p:nvSpPr>
        <p:spPr/>
        <p:txBody>
          <a:bodyPr/>
          <a:lstStyle/>
          <a:p>
            <a:fld id="{A9F2E478-FEE3-A040-A7C6-C45DFFDEBD55}" type="slidenum">
              <a:rPr lang="en-US" smtClean="0"/>
              <a:t>9</a:t>
            </a:fld>
            <a:endParaRPr lang="en-US"/>
          </a:p>
        </p:txBody>
      </p:sp>
    </p:spTree>
    <p:extLst>
      <p:ext uri="{BB962C8B-B14F-4D97-AF65-F5344CB8AC3E}">
        <p14:creationId xmlns:p14="http://schemas.microsoft.com/office/powerpoint/2010/main" val="143906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 split A and</a:t>
            </a:r>
            <a:r>
              <a:rPr lang="en-US" baseline="0" dirty="0"/>
              <a:t> B separately</a:t>
            </a:r>
            <a:endParaRPr lang="en-US" dirty="0"/>
          </a:p>
        </p:txBody>
      </p:sp>
      <p:sp>
        <p:nvSpPr>
          <p:cNvPr id="4" name="Slide Number Placeholder 3"/>
          <p:cNvSpPr>
            <a:spLocks noGrp="1"/>
          </p:cNvSpPr>
          <p:nvPr>
            <p:ph type="sldNum" sz="quarter" idx="10"/>
          </p:nvPr>
        </p:nvSpPr>
        <p:spPr/>
        <p:txBody>
          <a:bodyPr/>
          <a:lstStyle/>
          <a:p>
            <a:fld id="{A9F2E478-FEE3-A040-A7C6-C45DFFDEBD55}" type="slidenum">
              <a:rPr lang="en-US" smtClean="0"/>
              <a:t>10</a:t>
            </a:fld>
            <a:endParaRPr lang="en-US"/>
          </a:p>
        </p:txBody>
      </p:sp>
    </p:spTree>
    <p:extLst>
      <p:ext uri="{BB962C8B-B14F-4D97-AF65-F5344CB8AC3E}">
        <p14:creationId xmlns:p14="http://schemas.microsoft.com/office/powerpoint/2010/main" val="320603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2E478-FEE3-A040-A7C6-C45DFFDEBD55}" type="slidenum">
              <a:rPr lang="en-US" smtClean="0"/>
              <a:t>13</a:t>
            </a:fld>
            <a:endParaRPr lang="en-US"/>
          </a:p>
        </p:txBody>
      </p:sp>
    </p:spTree>
    <p:extLst>
      <p:ext uri="{BB962C8B-B14F-4D97-AF65-F5344CB8AC3E}">
        <p14:creationId xmlns:p14="http://schemas.microsoft.com/office/powerpoint/2010/main" val="1483456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I split A and</a:t>
            </a:r>
            <a:r>
              <a:rPr lang="en-US" baseline="0" dirty="0"/>
              <a:t> B separately</a:t>
            </a:r>
            <a:endParaRPr lang="en-US" dirty="0"/>
          </a:p>
        </p:txBody>
      </p:sp>
      <p:sp>
        <p:nvSpPr>
          <p:cNvPr id="4" name="Slide Number Placeholder 3"/>
          <p:cNvSpPr>
            <a:spLocks noGrp="1"/>
          </p:cNvSpPr>
          <p:nvPr>
            <p:ph type="sldNum" sz="quarter" idx="10"/>
          </p:nvPr>
        </p:nvSpPr>
        <p:spPr/>
        <p:txBody>
          <a:bodyPr/>
          <a:lstStyle/>
          <a:p>
            <a:fld id="{A9F2E478-FEE3-A040-A7C6-C45DFFDEBD55}" type="slidenum">
              <a:rPr lang="en-US" smtClean="0"/>
              <a:t>15</a:t>
            </a:fld>
            <a:endParaRPr lang="en-US"/>
          </a:p>
        </p:txBody>
      </p:sp>
    </p:spTree>
    <p:extLst>
      <p:ext uri="{BB962C8B-B14F-4D97-AF65-F5344CB8AC3E}">
        <p14:creationId xmlns:p14="http://schemas.microsoft.com/office/powerpoint/2010/main" val="58158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E545FF-D086-6A42-855B-D45422F41872}" type="datetimeFigureOut">
              <a:rPr lang="en-US" smtClean="0"/>
              <a:t>8/24/19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45FF-D086-6A42-855B-D45422F41872}" type="datetimeFigureOut">
              <a:rPr lang="en-US" smtClean="0"/>
              <a:t>8/24/19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45FF-D086-6A42-855B-D45422F41872}" type="datetimeFigureOut">
              <a:rPr lang="en-US" smtClean="0"/>
              <a:t>8/24/19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E545FF-D086-6A42-855B-D45422F41872}" type="datetimeFigureOut">
              <a:rPr lang="en-US" smtClean="0"/>
              <a:t>8/24/19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E545FF-D086-6A42-855B-D45422F41872}" type="datetimeFigureOut">
              <a:rPr lang="en-US" smtClean="0"/>
              <a:t>8/24/19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E545FF-D086-6A42-855B-D45422F41872}" type="datetimeFigureOut">
              <a:rPr lang="en-US" smtClean="0"/>
              <a:t>8/24/19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E545FF-D086-6A42-855B-D45422F41872}" type="datetimeFigureOut">
              <a:rPr lang="en-US" smtClean="0"/>
              <a:t>8/24/19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E545FF-D086-6A42-855B-D45422F41872}" type="datetimeFigureOut">
              <a:rPr lang="en-US" smtClean="0"/>
              <a:t>8/24/19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E545FF-D086-6A42-855B-D45422F41872}" type="datetimeFigureOut">
              <a:rPr lang="en-US" smtClean="0"/>
              <a:t>8/24/19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3E545FF-D086-6A42-855B-D45422F41872}" type="datetimeFigureOut">
              <a:rPr lang="en-US" smtClean="0"/>
              <a:t>8/24/19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3E545FF-D086-6A42-855B-D45422F41872}" type="datetimeFigureOut">
              <a:rPr lang="en-US" smtClean="0"/>
              <a:t>8/24/19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52AF63-AE4C-F146-BDAD-C38F764682A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3E545FF-D086-6A42-855B-D45422F41872}" type="datetimeFigureOut">
              <a:rPr lang="en-US" smtClean="0"/>
              <a:t>8/24/19</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7E52AF63-AE4C-F146-BDAD-C38F764682A2}" type="slidenum">
              <a:rPr lang="en-US" smtClean="0"/>
              <a:t>‹#›</a:t>
            </a:fld>
            <a:endParaRPr lang="en-US"/>
          </a:p>
        </p:txBody>
      </p:sp>
    </p:spTree>
    <p:extLst>
      <p:ext uri="{BB962C8B-B14F-4D97-AF65-F5344CB8AC3E}">
        <p14:creationId xmlns:p14="http://schemas.microsoft.com/office/powerpoint/2010/main" val="1533876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5.png"/><Relationship Id="rId12" Type="http://schemas.openxmlformats.org/officeDocument/2006/relationships/image" Target="../media/image18.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3.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Supplementary tables and figures</a:t>
            </a:r>
          </a:p>
        </p:txBody>
      </p:sp>
    </p:spTree>
    <p:extLst>
      <p:ext uri="{BB962C8B-B14F-4D97-AF65-F5344CB8AC3E}">
        <p14:creationId xmlns:p14="http://schemas.microsoft.com/office/powerpoint/2010/main" val="762572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24000-5EE0-D748-B509-3AC917AF8031}"/>
              </a:ext>
            </a:extLst>
          </p:cNvPr>
          <p:cNvPicPr>
            <a:picLocks noChangeAspect="1"/>
          </p:cNvPicPr>
          <p:nvPr/>
        </p:nvPicPr>
        <p:blipFill>
          <a:blip r:embed="rId3"/>
          <a:stretch>
            <a:fillRect/>
          </a:stretch>
        </p:blipFill>
        <p:spPr>
          <a:xfrm>
            <a:off x="2032188" y="30431"/>
            <a:ext cx="920344" cy="650377"/>
          </a:xfrm>
          <a:prstGeom prst="rect">
            <a:avLst/>
          </a:prstGeom>
        </p:spPr>
      </p:pic>
      <p:sp>
        <p:nvSpPr>
          <p:cNvPr id="6" name="TextBox 5"/>
          <p:cNvSpPr txBox="1"/>
          <p:nvPr/>
        </p:nvSpPr>
        <p:spPr>
          <a:xfrm>
            <a:off x="259046" y="127887"/>
            <a:ext cx="458780" cy="369332"/>
          </a:xfrm>
          <a:prstGeom prst="rect">
            <a:avLst/>
          </a:prstGeom>
          <a:noFill/>
        </p:spPr>
        <p:txBody>
          <a:bodyPr wrap="none" rtlCol="0">
            <a:spAutoFit/>
          </a:bodyPr>
          <a:lstStyle/>
          <a:p>
            <a:r>
              <a:rPr lang="en-US" dirty="0"/>
              <a:t>(A)</a:t>
            </a:r>
          </a:p>
        </p:txBody>
      </p:sp>
      <p:pic>
        <p:nvPicPr>
          <p:cNvPr id="2" name="Picture 1">
            <a:extLst>
              <a:ext uri="{FF2B5EF4-FFF2-40B4-BE49-F238E27FC236}">
                <a16:creationId xmlns:a16="http://schemas.microsoft.com/office/drawing/2014/main" id="{DECD17F2-93DE-EB42-945A-19F46F5DE6E9}"/>
              </a:ext>
            </a:extLst>
          </p:cNvPr>
          <p:cNvPicPr>
            <a:picLocks noChangeAspect="1"/>
          </p:cNvPicPr>
          <p:nvPr/>
        </p:nvPicPr>
        <p:blipFill>
          <a:blip r:embed="rId4"/>
          <a:stretch>
            <a:fillRect/>
          </a:stretch>
        </p:blipFill>
        <p:spPr>
          <a:xfrm>
            <a:off x="167202" y="737378"/>
            <a:ext cx="3219181" cy="2395259"/>
          </a:xfrm>
          <a:prstGeom prst="rect">
            <a:avLst/>
          </a:prstGeom>
        </p:spPr>
      </p:pic>
      <p:pic>
        <p:nvPicPr>
          <p:cNvPr id="5" name="Picture 4">
            <a:extLst>
              <a:ext uri="{FF2B5EF4-FFF2-40B4-BE49-F238E27FC236}">
                <a16:creationId xmlns:a16="http://schemas.microsoft.com/office/drawing/2014/main" id="{64FAAD8B-EEDE-4246-89F0-79C50C866B08}"/>
              </a:ext>
            </a:extLst>
          </p:cNvPr>
          <p:cNvPicPr>
            <a:picLocks noChangeAspect="1"/>
          </p:cNvPicPr>
          <p:nvPr/>
        </p:nvPicPr>
        <p:blipFill>
          <a:blip r:embed="rId5"/>
          <a:stretch>
            <a:fillRect/>
          </a:stretch>
        </p:blipFill>
        <p:spPr>
          <a:xfrm>
            <a:off x="3713260" y="739278"/>
            <a:ext cx="3066681" cy="3316559"/>
          </a:xfrm>
          <a:prstGeom prst="rect">
            <a:avLst/>
          </a:prstGeom>
        </p:spPr>
      </p:pic>
      <p:pic>
        <p:nvPicPr>
          <p:cNvPr id="8" name="Picture 7">
            <a:extLst>
              <a:ext uri="{FF2B5EF4-FFF2-40B4-BE49-F238E27FC236}">
                <a16:creationId xmlns:a16="http://schemas.microsoft.com/office/drawing/2014/main" id="{51962C28-EFB5-F24A-A6FC-C3661079947B}"/>
              </a:ext>
            </a:extLst>
          </p:cNvPr>
          <p:cNvPicPr>
            <a:picLocks noChangeAspect="1"/>
          </p:cNvPicPr>
          <p:nvPr/>
        </p:nvPicPr>
        <p:blipFill>
          <a:blip r:embed="rId6"/>
          <a:stretch>
            <a:fillRect/>
          </a:stretch>
        </p:blipFill>
        <p:spPr>
          <a:xfrm>
            <a:off x="259046" y="3986137"/>
            <a:ext cx="3698236" cy="3926159"/>
          </a:xfrm>
          <a:prstGeom prst="rect">
            <a:avLst/>
          </a:prstGeom>
        </p:spPr>
      </p:pic>
      <p:pic>
        <p:nvPicPr>
          <p:cNvPr id="9" name="Picture 8">
            <a:extLst>
              <a:ext uri="{FF2B5EF4-FFF2-40B4-BE49-F238E27FC236}">
                <a16:creationId xmlns:a16="http://schemas.microsoft.com/office/drawing/2014/main" id="{F4652EF7-A37A-A648-A023-CD8418B67175}"/>
              </a:ext>
            </a:extLst>
          </p:cNvPr>
          <p:cNvPicPr>
            <a:picLocks noChangeAspect="1"/>
          </p:cNvPicPr>
          <p:nvPr/>
        </p:nvPicPr>
        <p:blipFill>
          <a:blip r:embed="rId7"/>
          <a:stretch>
            <a:fillRect/>
          </a:stretch>
        </p:blipFill>
        <p:spPr>
          <a:xfrm>
            <a:off x="2322361" y="3340068"/>
            <a:ext cx="920344" cy="646069"/>
          </a:xfrm>
          <a:prstGeom prst="rect">
            <a:avLst/>
          </a:prstGeom>
        </p:spPr>
      </p:pic>
      <p:pic>
        <p:nvPicPr>
          <p:cNvPr id="12" name="Picture 11">
            <a:extLst>
              <a:ext uri="{FF2B5EF4-FFF2-40B4-BE49-F238E27FC236}">
                <a16:creationId xmlns:a16="http://schemas.microsoft.com/office/drawing/2014/main" id="{8220A1D4-1F22-9542-A2F1-706349568724}"/>
              </a:ext>
            </a:extLst>
          </p:cNvPr>
          <p:cNvPicPr>
            <a:picLocks noChangeAspect="1"/>
          </p:cNvPicPr>
          <p:nvPr/>
        </p:nvPicPr>
        <p:blipFill>
          <a:blip r:embed="rId8"/>
          <a:stretch>
            <a:fillRect/>
          </a:stretch>
        </p:blipFill>
        <p:spPr>
          <a:xfrm>
            <a:off x="5555848" y="28980"/>
            <a:ext cx="974539" cy="653728"/>
          </a:xfrm>
          <a:prstGeom prst="rect">
            <a:avLst/>
          </a:prstGeom>
        </p:spPr>
      </p:pic>
      <p:pic>
        <p:nvPicPr>
          <p:cNvPr id="13" name="Picture 12">
            <a:extLst>
              <a:ext uri="{FF2B5EF4-FFF2-40B4-BE49-F238E27FC236}">
                <a16:creationId xmlns:a16="http://schemas.microsoft.com/office/drawing/2014/main" id="{03F6ABDD-8323-6547-ACEE-FFD3BACA4437}"/>
              </a:ext>
            </a:extLst>
          </p:cNvPr>
          <p:cNvPicPr>
            <a:picLocks noChangeAspect="1"/>
          </p:cNvPicPr>
          <p:nvPr/>
        </p:nvPicPr>
        <p:blipFill>
          <a:blip r:embed="rId9"/>
          <a:stretch>
            <a:fillRect/>
          </a:stretch>
        </p:blipFill>
        <p:spPr>
          <a:xfrm>
            <a:off x="4204463" y="4959113"/>
            <a:ext cx="2490848" cy="2029522"/>
          </a:xfrm>
          <a:prstGeom prst="rect">
            <a:avLst/>
          </a:prstGeom>
        </p:spPr>
      </p:pic>
      <p:pic>
        <p:nvPicPr>
          <p:cNvPr id="14" name="Picture 13">
            <a:extLst>
              <a:ext uri="{FF2B5EF4-FFF2-40B4-BE49-F238E27FC236}">
                <a16:creationId xmlns:a16="http://schemas.microsoft.com/office/drawing/2014/main" id="{01F04845-0D33-E747-A097-FF8D99B46C2D}"/>
              </a:ext>
            </a:extLst>
          </p:cNvPr>
          <p:cNvPicPr>
            <a:picLocks noChangeAspect="1"/>
          </p:cNvPicPr>
          <p:nvPr/>
        </p:nvPicPr>
        <p:blipFill>
          <a:blip r:embed="rId10"/>
          <a:stretch>
            <a:fillRect/>
          </a:stretch>
        </p:blipFill>
        <p:spPr>
          <a:xfrm>
            <a:off x="5619067" y="4249275"/>
            <a:ext cx="974539" cy="660344"/>
          </a:xfrm>
          <a:prstGeom prst="rect">
            <a:avLst/>
          </a:prstGeom>
        </p:spPr>
      </p:pic>
      <p:sp>
        <p:nvSpPr>
          <p:cNvPr id="15" name="TextBox 14">
            <a:extLst>
              <a:ext uri="{FF2B5EF4-FFF2-40B4-BE49-F238E27FC236}">
                <a16:creationId xmlns:a16="http://schemas.microsoft.com/office/drawing/2014/main" id="{BEBF5592-B4ED-C84E-8FA0-50B43D82774E}"/>
              </a:ext>
            </a:extLst>
          </p:cNvPr>
          <p:cNvSpPr txBox="1"/>
          <p:nvPr/>
        </p:nvSpPr>
        <p:spPr>
          <a:xfrm>
            <a:off x="3610342" y="91941"/>
            <a:ext cx="450764" cy="369332"/>
          </a:xfrm>
          <a:prstGeom prst="rect">
            <a:avLst/>
          </a:prstGeom>
          <a:noFill/>
        </p:spPr>
        <p:txBody>
          <a:bodyPr wrap="none" rtlCol="0">
            <a:spAutoFit/>
          </a:bodyPr>
          <a:lstStyle/>
          <a:p>
            <a:r>
              <a:rPr lang="en-US" dirty="0"/>
              <a:t>(B)</a:t>
            </a:r>
          </a:p>
        </p:txBody>
      </p:sp>
      <p:sp>
        <p:nvSpPr>
          <p:cNvPr id="16" name="TextBox 15">
            <a:extLst>
              <a:ext uri="{FF2B5EF4-FFF2-40B4-BE49-F238E27FC236}">
                <a16:creationId xmlns:a16="http://schemas.microsoft.com/office/drawing/2014/main" id="{8350AA3B-6A0E-EF4E-8F06-6D4D8CC497BA}"/>
              </a:ext>
            </a:extLst>
          </p:cNvPr>
          <p:cNvSpPr txBox="1"/>
          <p:nvPr/>
        </p:nvSpPr>
        <p:spPr>
          <a:xfrm>
            <a:off x="259046" y="3132637"/>
            <a:ext cx="449162" cy="369332"/>
          </a:xfrm>
          <a:prstGeom prst="rect">
            <a:avLst/>
          </a:prstGeom>
          <a:noFill/>
        </p:spPr>
        <p:txBody>
          <a:bodyPr wrap="none" rtlCol="0">
            <a:spAutoFit/>
          </a:bodyPr>
          <a:lstStyle/>
          <a:p>
            <a:r>
              <a:rPr lang="en-US" dirty="0"/>
              <a:t>(C)</a:t>
            </a:r>
          </a:p>
        </p:txBody>
      </p:sp>
      <p:sp>
        <p:nvSpPr>
          <p:cNvPr id="17" name="TextBox 16">
            <a:extLst>
              <a:ext uri="{FF2B5EF4-FFF2-40B4-BE49-F238E27FC236}">
                <a16:creationId xmlns:a16="http://schemas.microsoft.com/office/drawing/2014/main" id="{30E826AB-012F-0948-A29A-6FAED4E60548}"/>
              </a:ext>
            </a:extLst>
          </p:cNvPr>
          <p:cNvSpPr txBox="1"/>
          <p:nvPr/>
        </p:nvSpPr>
        <p:spPr>
          <a:xfrm>
            <a:off x="3738254" y="3964510"/>
            <a:ext cx="468398" cy="369332"/>
          </a:xfrm>
          <a:prstGeom prst="rect">
            <a:avLst/>
          </a:prstGeom>
          <a:noFill/>
        </p:spPr>
        <p:txBody>
          <a:bodyPr wrap="none" rtlCol="0">
            <a:spAutoFit/>
          </a:bodyPr>
          <a:lstStyle/>
          <a:p>
            <a:r>
              <a:rPr lang="en-US" dirty="0"/>
              <a:t>(D)</a:t>
            </a:r>
          </a:p>
        </p:txBody>
      </p:sp>
      <p:sp>
        <p:nvSpPr>
          <p:cNvPr id="18" name="TextBox 17">
            <a:extLst>
              <a:ext uri="{FF2B5EF4-FFF2-40B4-BE49-F238E27FC236}">
                <a16:creationId xmlns:a16="http://schemas.microsoft.com/office/drawing/2014/main" id="{E2A2B80A-438E-CA4E-89B1-D97D0D83E45C}"/>
              </a:ext>
            </a:extLst>
          </p:cNvPr>
          <p:cNvSpPr txBox="1"/>
          <p:nvPr/>
        </p:nvSpPr>
        <p:spPr>
          <a:xfrm rot="16200000">
            <a:off x="266696" y="2347640"/>
            <a:ext cx="644841" cy="364074"/>
          </a:xfrm>
          <a:prstGeom prst="rect">
            <a:avLst/>
          </a:prstGeom>
          <a:solidFill>
            <a:schemeClr val="bg1"/>
          </a:solidFill>
        </p:spPr>
        <p:txBody>
          <a:bodyPr wrap="square" rtlCol="0">
            <a:spAutoFit/>
          </a:bodyPr>
          <a:lstStyle/>
          <a:p>
            <a:pPr algn="r">
              <a:lnSpc>
                <a:spcPts val="1000"/>
              </a:lnSpc>
            </a:pPr>
            <a:r>
              <a:rPr lang="en-US" sz="1400" dirty="0"/>
              <a:t>B cell count</a:t>
            </a:r>
          </a:p>
        </p:txBody>
      </p:sp>
      <p:sp>
        <p:nvSpPr>
          <p:cNvPr id="19" name="TextBox 18">
            <a:extLst>
              <a:ext uri="{FF2B5EF4-FFF2-40B4-BE49-F238E27FC236}">
                <a16:creationId xmlns:a16="http://schemas.microsoft.com/office/drawing/2014/main" id="{8120CDF8-F40A-4C44-81DD-B76C2CC9D3A3}"/>
              </a:ext>
            </a:extLst>
          </p:cNvPr>
          <p:cNvSpPr txBox="1"/>
          <p:nvPr/>
        </p:nvSpPr>
        <p:spPr>
          <a:xfrm rot="16200000">
            <a:off x="781443" y="2383942"/>
            <a:ext cx="670373" cy="364074"/>
          </a:xfrm>
          <a:prstGeom prst="rect">
            <a:avLst/>
          </a:prstGeom>
          <a:solidFill>
            <a:schemeClr val="bg1"/>
          </a:solidFill>
        </p:spPr>
        <p:txBody>
          <a:bodyPr wrap="square" rtlCol="0">
            <a:spAutoFit/>
          </a:bodyPr>
          <a:lstStyle/>
          <a:p>
            <a:pPr algn="r">
              <a:lnSpc>
                <a:spcPts val="1000"/>
              </a:lnSpc>
            </a:pPr>
            <a:r>
              <a:rPr lang="en-US" sz="1400" dirty="0"/>
              <a:t>T cell count</a:t>
            </a:r>
          </a:p>
        </p:txBody>
      </p:sp>
      <p:sp>
        <p:nvSpPr>
          <p:cNvPr id="20" name="TextBox 19">
            <a:extLst>
              <a:ext uri="{FF2B5EF4-FFF2-40B4-BE49-F238E27FC236}">
                <a16:creationId xmlns:a16="http://schemas.microsoft.com/office/drawing/2014/main" id="{2914A142-2DEF-EC4F-ACC6-99B777927DF3}"/>
              </a:ext>
            </a:extLst>
          </p:cNvPr>
          <p:cNvSpPr txBox="1"/>
          <p:nvPr/>
        </p:nvSpPr>
        <p:spPr>
          <a:xfrm rot="16200000">
            <a:off x="1030443" y="2667153"/>
            <a:ext cx="1305558" cy="364074"/>
          </a:xfrm>
          <a:prstGeom prst="rect">
            <a:avLst/>
          </a:prstGeom>
          <a:solidFill>
            <a:schemeClr val="bg1"/>
          </a:solidFill>
        </p:spPr>
        <p:txBody>
          <a:bodyPr wrap="square" rtlCol="0">
            <a:spAutoFit/>
          </a:bodyPr>
          <a:lstStyle/>
          <a:p>
            <a:pPr algn="r">
              <a:lnSpc>
                <a:spcPts val="1000"/>
              </a:lnSpc>
            </a:pPr>
            <a:r>
              <a:rPr lang="en-US" sz="1400" dirty="0"/>
              <a:t>Macrophages count</a:t>
            </a:r>
          </a:p>
        </p:txBody>
      </p:sp>
      <p:sp>
        <p:nvSpPr>
          <p:cNvPr id="21" name="TextBox 20">
            <a:extLst>
              <a:ext uri="{FF2B5EF4-FFF2-40B4-BE49-F238E27FC236}">
                <a16:creationId xmlns:a16="http://schemas.microsoft.com/office/drawing/2014/main" id="{F8DA2A2F-63FB-F041-807F-D63E53E06B91}"/>
              </a:ext>
            </a:extLst>
          </p:cNvPr>
          <p:cNvSpPr txBox="1"/>
          <p:nvPr/>
        </p:nvSpPr>
        <p:spPr>
          <a:xfrm rot="16200000">
            <a:off x="3796642" y="3161553"/>
            <a:ext cx="644841" cy="364074"/>
          </a:xfrm>
          <a:prstGeom prst="rect">
            <a:avLst/>
          </a:prstGeom>
          <a:solidFill>
            <a:schemeClr val="bg1"/>
          </a:solidFill>
        </p:spPr>
        <p:txBody>
          <a:bodyPr wrap="square" rtlCol="0">
            <a:spAutoFit/>
          </a:bodyPr>
          <a:lstStyle/>
          <a:p>
            <a:pPr algn="r">
              <a:lnSpc>
                <a:spcPts val="1000"/>
              </a:lnSpc>
            </a:pPr>
            <a:r>
              <a:rPr lang="en-US" sz="1400" dirty="0"/>
              <a:t>B cell count</a:t>
            </a:r>
          </a:p>
        </p:txBody>
      </p:sp>
      <p:sp>
        <p:nvSpPr>
          <p:cNvPr id="22" name="TextBox 21">
            <a:extLst>
              <a:ext uri="{FF2B5EF4-FFF2-40B4-BE49-F238E27FC236}">
                <a16:creationId xmlns:a16="http://schemas.microsoft.com/office/drawing/2014/main" id="{BE70FBF7-E4CB-6B41-BCEB-972F4363F535}"/>
              </a:ext>
            </a:extLst>
          </p:cNvPr>
          <p:cNvSpPr txBox="1"/>
          <p:nvPr/>
        </p:nvSpPr>
        <p:spPr>
          <a:xfrm rot="16200000">
            <a:off x="4407427" y="3174318"/>
            <a:ext cx="670373" cy="364074"/>
          </a:xfrm>
          <a:prstGeom prst="rect">
            <a:avLst/>
          </a:prstGeom>
          <a:solidFill>
            <a:schemeClr val="bg1"/>
          </a:solidFill>
        </p:spPr>
        <p:txBody>
          <a:bodyPr wrap="square" rtlCol="0">
            <a:spAutoFit/>
          </a:bodyPr>
          <a:lstStyle/>
          <a:p>
            <a:pPr algn="r">
              <a:lnSpc>
                <a:spcPts val="1000"/>
              </a:lnSpc>
            </a:pPr>
            <a:r>
              <a:rPr lang="en-US" sz="1400" dirty="0"/>
              <a:t>T cell count</a:t>
            </a:r>
          </a:p>
        </p:txBody>
      </p:sp>
      <p:sp>
        <p:nvSpPr>
          <p:cNvPr id="23" name="TextBox 22">
            <a:extLst>
              <a:ext uri="{FF2B5EF4-FFF2-40B4-BE49-F238E27FC236}">
                <a16:creationId xmlns:a16="http://schemas.microsoft.com/office/drawing/2014/main" id="{31D2D870-6BB4-144A-A5CA-9D6055C568C5}"/>
              </a:ext>
            </a:extLst>
          </p:cNvPr>
          <p:cNvSpPr txBox="1"/>
          <p:nvPr/>
        </p:nvSpPr>
        <p:spPr>
          <a:xfrm rot="16200000">
            <a:off x="4691689" y="3481065"/>
            <a:ext cx="1305558" cy="364074"/>
          </a:xfrm>
          <a:prstGeom prst="rect">
            <a:avLst/>
          </a:prstGeom>
          <a:solidFill>
            <a:schemeClr val="bg1"/>
          </a:solidFill>
        </p:spPr>
        <p:txBody>
          <a:bodyPr wrap="square" rtlCol="0">
            <a:spAutoFit/>
          </a:bodyPr>
          <a:lstStyle/>
          <a:p>
            <a:pPr algn="r">
              <a:lnSpc>
                <a:spcPts val="1000"/>
              </a:lnSpc>
            </a:pPr>
            <a:r>
              <a:rPr lang="en-US" sz="1400" dirty="0"/>
              <a:t>Macrophages count</a:t>
            </a:r>
          </a:p>
        </p:txBody>
      </p:sp>
      <p:sp>
        <p:nvSpPr>
          <p:cNvPr id="24" name="TextBox 23">
            <a:extLst>
              <a:ext uri="{FF2B5EF4-FFF2-40B4-BE49-F238E27FC236}">
                <a16:creationId xmlns:a16="http://schemas.microsoft.com/office/drawing/2014/main" id="{E7060CE5-5CF0-D348-8C7F-280D6E8BF266}"/>
              </a:ext>
            </a:extLst>
          </p:cNvPr>
          <p:cNvSpPr txBox="1"/>
          <p:nvPr/>
        </p:nvSpPr>
        <p:spPr>
          <a:xfrm rot="16200000">
            <a:off x="181341" y="7193775"/>
            <a:ext cx="1072971" cy="364074"/>
          </a:xfrm>
          <a:prstGeom prst="rect">
            <a:avLst/>
          </a:prstGeom>
          <a:solidFill>
            <a:schemeClr val="bg1"/>
          </a:solidFill>
        </p:spPr>
        <p:txBody>
          <a:bodyPr wrap="square" rtlCol="0">
            <a:spAutoFit/>
          </a:bodyPr>
          <a:lstStyle/>
          <a:p>
            <a:pPr algn="r">
              <a:lnSpc>
                <a:spcPts val="1000"/>
              </a:lnSpc>
            </a:pPr>
            <a:r>
              <a:rPr lang="en-US" sz="1400" dirty="0"/>
              <a:t>B cell percentage</a:t>
            </a:r>
          </a:p>
        </p:txBody>
      </p:sp>
      <p:sp>
        <p:nvSpPr>
          <p:cNvPr id="25" name="TextBox 24">
            <a:extLst>
              <a:ext uri="{FF2B5EF4-FFF2-40B4-BE49-F238E27FC236}">
                <a16:creationId xmlns:a16="http://schemas.microsoft.com/office/drawing/2014/main" id="{9548903C-2577-084E-B581-F72EB8CB579B}"/>
              </a:ext>
            </a:extLst>
          </p:cNvPr>
          <p:cNvSpPr txBox="1"/>
          <p:nvPr/>
        </p:nvSpPr>
        <p:spPr>
          <a:xfrm rot="16200000">
            <a:off x="772169" y="7193773"/>
            <a:ext cx="1072970" cy="364074"/>
          </a:xfrm>
          <a:prstGeom prst="rect">
            <a:avLst/>
          </a:prstGeom>
          <a:solidFill>
            <a:schemeClr val="bg1"/>
          </a:solidFill>
        </p:spPr>
        <p:txBody>
          <a:bodyPr wrap="square" rtlCol="0">
            <a:spAutoFit/>
          </a:bodyPr>
          <a:lstStyle/>
          <a:p>
            <a:pPr algn="r">
              <a:lnSpc>
                <a:spcPts val="1000"/>
              </a:lnSpc>
            </a:pPr>
            <a:r>
              <a:rPr lang="en-US" sz="1400" dirty="0"/>
              <a:t>T cell percentage</a:t>
            </a:r>
          </a:p>
        </p:txBody>
      </p:sp>
      <p:sp>
        <p:nvSpPr>
          <p:cNvPr id="26" name="TextBox 25">
            <a:extLst>
              <a:ext uri="{FF2B5EF4-FFF2-40B4-BE49-F238E27FC236}">
                <a16:creationId xmlns:a16="http://schemas.microsoft.com/office/drawing/2014/main" id="{4B343B2D-1380-3042-9FD2-688FC17C618A}"/>
              </a:ext>
            </a:extLst>
          </p:cNvPr>
          <p:cNvSpPr txBox="1"/>
          <p:nvPr/>
        </p:nvSpPr>
        <p:spPr>
          <a:xfrm rot="16200000">
            <a:off x="1306050" y="7310067"/>
            <a:ext cx="1305558" cy="364074"/>
          </a:xfrm>
          <a:prstGeom prst="rect">
            <a:avLst/>
          </a:prstGeom>
          <a:solidFill>
            <a:schemeClr val="bg1"/>
          </a:solidFill>
        </p:spPr>
        <p:txBody>
          <a:bodyPr wrap="square" rtlCol="0">
            <a:spAutoFit/>
          </a:bodyPr>
          <a:lstStyle/>
          <a:p>
            <a:pPr algn="r">
              <a:lnSpc>
                <a:spcPts val="1000"/>
              </a:lnSpc>
            </a:pPr>
            <a:r>
              <a:rPr lang="en-US" sz="1400" dirty="0"/>
              <a:t>Macrophages  percentage</a:t>
            </a:r>
          </a:p>
        </p:txBody>
      </p:sp>
      <p:sp>
        <p:nvSpPr>
          <p:cNvPr id="27" name="TextBox 26">
            <a:extLst>
              <a:ext uri="{FF2B5EF4-FFF2-40B4-BE49-F238E27FC236}">
                <a16:creationId xmlns:a16="http://schemas.microsoft.com/office/drawing/2014/main" id="{F6F77A12-A64F-6940-BCA0-7EB2737ACAFF}"/>
              </a:ext>
            </a:extLst>
          </p:cNvPr>
          <p:cNvSpPr txBox="1"/>
          <p:nvPr/>
        </p:nvSpPr>
        <p:spPr>
          <a:xfrm rot="16200000">
            <a:off x="4240538" y="6337775"/>
            <a:ext cx="644841" cy="364074"/>
          </a:xfrm>
          <a:prstGeom prst="rect">
            <a:avLst/>
          </a:prstGeom>
          <a:solidFill>
            <a:schemeClr val="bg1"/>
          </a:solidFill>
        </p:spPr>
        <p:txBody>
          <a:bodyPr wrap="square" rtlCol="0">
            <a:spAutoFit/>
          </a:bodyPr>
          <a:lstStyle/>
          <a:p>
            <a:pPr algn="r">
              <a:lnSpc>
                <a:spcPts val="1000"/>
              </a:lnSpc>
            </a:pPr>
            <a:r>
              <a:rPr lang="en-US" sz="1400" dirty="0"/>
              <a:t>B cell count</a:t>
            </a:r>
          </a:p>
        </p:txBody>
      </p:sp>
      <p:sp>
        <p:nvSpPr>
          <p:cNvPr id="28" name="TextBox 27">
            <a:extLst>
              <a:ext uri="{FF2B5EF4-FFF2-40B4-BE49-F238E27FC236}">
                <a16:creationId xmlns:a16="http://schemas.microsoft.com/office/drawing/2014/main" id="{9BD7A4EA-31D9-2841-B0AA-E48C0E7D5419}"/>
              </a:ext>
            </a:extLst>
          </p:cNvPr>
          <p:cNvSpPr txBox="1"/>
          <p:nvPr/>
        </p:nvSpPr>
        <p:spPr>
          <a:xfrm rot="16200000">
            <a:off x="4755285" y="6374077"/>
            <a:ext cx="670373" cy="364074"/>
          </a:xfrm>
          <a:prstGeom prst="rect">
            <a:avLst/>
          </a:prstGeom>
          <a:solidFill>
            <a:schemeClr val="bg1"/>
          </a:solidFill>
        </p:spPr>
        <p:txBody>
          <a:bodyPr wrap="square" rtlCol="0">
            <a:spAutoFit/>
          </a:bodyPr>
          <a:lstStyle/>
          <a:p>
            <a:pPr algn="r">
              <a:lnSpc>
                <a:spcPts val="1000"/>
              </a:lnSpc>
            </a:pPr>
            <a:r>
              <a:rPr lang="en-US" sz="1400" dirty="0"/>
              <a:t>T cell count</a:t>
            </a:r>
          </a:p>
        </p:txBody>
      </p:sp>
      <p:sp>
        <p:nvSpPr>
          <p:cNvPr id="29" name="TextBox 28">
            <a:extLst>
              <a:ext uri="{FF2B5EF4-FFF2-40B4-BE49-F238E27FC236}">
                <a16:creationId xmlns:a16="http://schemas.microsoft.com/office/drawing/2014/main" id="{8EF1472E-C817-B245-8A70-6D8EBB0B1714}"/>
              </a:ext>
            </a:extLst>
          </p:cNvPr>
          <p:cNvSpPr txBox="1"/>
          <p:nvPr/>
        </p:nvSpPr>
        <p:spPr>
          <a:xfrm rot="16200000">
            <a:off x="5004285" y="6657288"/>
            <a:ext cx="1305558" cy="364074"/>
          </a:xfrm>
          <a:prstGeom prst="rect">
            <a:avLst/>
          </a:prstGeom>
          <a:solidFill>
            <a:schemeClr val="bg1"/>
          </a:solidFill>
        </p:spPr>
        <p:txBody>
          <a:bodyPr wrap="square" rtlCol="0">
            <a:spAutoFit/>
          </a:bodyPr>
          <a:lstStyle/>
          <a:p>
            <a:pPr algn="r">
              <a:lnSpc>
                <a:spcPts val="1000"/>
              </a:lnSpc>
            </a:pPr>
            <a:r>
              <a:rPr lang="en-US" sz="1400" dirty="0"/>
              <a:t>Macrophages count</a:t>
            </a:r>
          </a:p>
        </p:txBody>
      </p:sp>
      <p:sp>
        <p:nvSpPr>
          <p:cNvPr id="4" name="TextBox 3"/>
          <p:cNvSpPr txBox="1"/>
          <p:nvPr/>
        </p:nvSpPr>
        <p:spPr>
          <a:xfrm>
            <a:off x="48898" y="7933923"/>
            <a:ext cx="6674970" cy="1015663"/>
          </a:xfrm>
          <a:prstGeom prst="rect">
            <a:avLst/>
          </a:prstGeom>
          <a:solidFill>
            <a:schemeClr val="bg1"/>
          </a:solidFill>
        </p:spPr>
        <p:txBody>
          <a:bodyPr wrap="square" rtlCol="0">
            <a:spAutoFit/>
          </a:bodyPr>
          <a:lstStyle/>
          <a:p>
            <a:r>
              <a:rPr lang="en-US" sz="1200" b="1" dirty="0"/>
              <a:t>Figure S5. Correlation between immune abundance estimated from RNA-</a:t>
            </a:r>
            <a:r>
              <a:rPr lang="en-US" sz="1200" b="1" dirty="0" err="1"/>
              <a:t>seq</a:t>
            </a:r>
            <a:r>
              <a:rPr lang="en-US" sz="1200" b="1" dirty="0"/>
              <a:t> data and cell count/proportion (relative to total immune cell count) in single cell RNA-</a:t>
            </a:r>
            <a:r>
              <a:rPr lang="en-US" sz="1200" b="1" dirty="0" err="1"/>
              <a:t>seq</a:t>
            </a:r>
            <a:r>
              <a:rPr lang="en-US" sz="1200" b="1" dirty="0"/>
              <a:t> dataset</a:t>
            </a:r>
            <a:r>
              <a:rPr lang="en-US" sz="1200" dirty="0"/>
              <a:t> (A-B) GSVA score of (A) </a:t>
            </a:r>
            <a:r>
              <a:rPr lang="en-US" sz="1200" dirty="0" err="1"/>
              <a:t>Davoli</a:t>
            </a:r>
            <a:r>
              <a:rPr lang="en-US" sz="1200" dirty="0"/>
              <a:t> and (B) </a:t>
            </a:r>
            <a:r>
              <a:rPr lang="en-US" sz="1200" dirty="0" err="1"/>
              <a:t>Tamborero</a:t>
            </a:r>
            <a:r>
              <a:rPr lang="en-US" sz="1200" dirty="0"/>
              <a:t> signatures. (C) Percentage relative to total immune level estimated by CIBERSORT. (D) Immune abundance estimated by TIMER. White in the heatmap indicates CIBERSORT estimates are all zero, and spearman’s correlation is not applicable.</a:t>
            </a:r>
          </a:p>
        </p:txBody>
      </p:sp>
    </p:spTree>
    <p:extLst>
      <p:ext uri="{BB962C8B-B14F-4D97-AF65-F5344CB8AC3E}">
        <p14:creationId xmlns:p14="http://schemas.microsoft.com/office/powerpoint/2010/main" val="1247117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CC4F59E-CA05-1240-B79E-E5851AFD1B70}"/>
              </a:ext>
            </a:extLst>
          </p:cNvPr>
          <p:cNvPicPr>
            <a:picLocks noChangeAspect="1"/>
          </p:cNvPicPr>
          <p:nvPr/>
        </p:nvPicPr>
        <p:blipFill>
          <a:blip r:embed="rId2"/>
          <a:stretch>
            <a:fillRect/>
          </a:stretch>
        </p:blipFill>
        <p:spPr>
          <a:xfrm>
            <a:off x="554085" y="1067068"/>
            <a:ext cx="6126480" cy="2518544"/>
          </a:xfrm>
          <a:prstGeom prst="rect">
            <a:avLst/>
          </a:prstGeom>
        </p:spPr>
      </p:pic>
      <p:sp>
        <p:nvSpPr>
          <p:cNvPr id="6" name="TextBox 5">
            <a:extLst>
              <a:ext uri="{FF2B5EF4-FFF2-40B4-BE49-F238E27FC236}">
                <a16:creationId xmlns:a16="http://schemas.microsoft.com/office/drawing/2014/main" id="{FC6612A6-EECE-3246-90E3-8507C9022195}"/>
              </a:ext>
            </a:extLst>
          </p:cNvPr>
          <p:cNvSpPr txBox="1"/>
          <p:nvPr/>
        </p:nvSpPr>
        <p:spPr>
          <a:xfrm>
            <a:off x="2765929" y="877983"/>
            <a:ext cx="248786" cy="246221"/>
          </a:xfrm>
          <a:prstGeom prst="rect">
            <a:avLst/>
          </a:prstGeom>
          <a:noFill/>
        </p:spPr>
        <p:txBody>
          <a:bodyPr wrap="none" rtlCol="0">
            <a:spAutoFit/>
          </a:bodyPr>
          <a:lstStyle/>
          <a:p>
            <a:r>
              <a:rPr lang="en-US" sz="1000" dirty="0"/>
              <a:t>*</a:t>
            </a:r>
          </a:p>
        </p:txBody>
      </p:sp>
      <p:sp>
        <p:nvSpPr>
          <p:cNvPr id="8" name="TextBox 7">
            <a:extLst>
              <a:ext uri="{FF2B5EF4-FFF2-40B4-BE49-F238E27FC236}">
                <a16:creationId xmlns:a16="http://schemas.microsoft.com/office/drawing/2014/main" id="{1D986538-36DE-874B-8265-3E5C3CD9FF9C}"/>
              </a:ext>
            </a:extLst>
          </p:cNvPr>
          <p:cNvSpPr txBox="1"/>
          <p:nvPr/>
        </p:nvSpPr>
        <p:spPr>
          <a:xfrm>
            <a:off x="4485716" y="877983"/>
            <a:ext cx="312906" cy="246221"/>
          </a:xfrm>
          <a:prstGeom prst="rect">
            <a:avLst/>
          </a:prstGeom>
          <a:noFill/>
        </p:spPr>
        <p:txBody>
          <a:bodyPr wrap="none" rtlCol="0">
            <a:spAutoFit/>
          </a:bodyPr>
          <a:lstStyle/>
          <a:p>
            <a:r>
              <a:rPr lang="en-US" sz="1000" dirty="0"/>
              <a:t>**</a:t>
            </a:r>
          </a:p>
        </p:txBody>
      </p:sp>
      <p:sp>
        <p:nvSpPr>
          <p:cNvPr id="9" name="TextBox 8">
            <a:extLst>
              <a:ext uri="{FF2B5EF4-FFF2-40B4-BE49-F238E27FC236}">
                <a16:creationId xmlns:a16="http://schemas.microsoft.com/office/drawing/2014/main" id="{1ED3E948-542F-9141-927F-94CC232CBA44}"/>
              </a:ext>
            </a:extLst>
          </p:cNvPr>
          <p:cNvSpPr txBox="1"/>
          <p:nvPr/>
        </p:nvSpPr>
        <p:spPr>
          <a:xfrm>
            <a:off x="4836333" y="883349"/>
            <a:ext cx="248786" cy="246221"/>
          </a:xfrm>
          <a:prstGeom prst="rect">
            <a:avLst/>
          </a:prstGeom>
          <a:noFill/>
        </p:spPr>
        <p:txBody>
          <a:bodyPr wrap="none" rtlCol="0">
            <a:spAutoFit/>
          </a:bodyPr>
          <a:lstStyle/>
          <a:p>
            <a:r>
              <a:rPr lang="en-US" sz="1000" dirty="0"/>
              <a:t>*</a:t>
            </a:r>
          </a:p>
        </p:txBody>
      </p:sp>
      <p:sp>
        <p:nvSpPr>
          <p:cNvPr id="11" name="TextBox 10">
            <a:extLst>
              <a:ext uri="{FF2B5EF4-FFF2-40B4-BE49-F238E27FC236}">
                <a16:creationId xmlns:a16="http://schemas.microsoft.com/office/drawing/2014/main" id="{D074F5C4-6A52-7949-8C55-91312BAD0CF4}"/>
              </a:ext>
            </a:extLst>
          </p:cNvPr>
          <p:cNvSpPr txBox="1"/>
          <p:nvPr/>
        </p:nvSpPr>
        <p:spPr>
          <a:xfrm rot="16200000">
            <a:off x="-612932" y="1603120"/>
            <a:ext cx="1899879" cy="415498"/>
          </a:xfrm>
          <a:prstGeom prst="rect">
            <a:avLst/>
          </a:prstGeom>
          <a:noFill/>
        </p:spPr>
        <p:txBody>
          <a:bodyPr wrap="none" rtlCol="0">
            <a:spAutoFit/>
          </a:bodyPr>
          <a:lstStyle/>
          <a:p>
            <a:r>
              <a:rPr lang="en-US" sz="1050" dirty="0"/>
              <a:t>Percentage changes relative to </a:t>
            </a:r>
          </a:p>
          <a:p>
            <a:r>
              <a:rPr lang="en-US" sz="1050" dirty="0"/>
              <a:t>total immune level (MET-PBT)</a:t>
            </a:r>
          </a:p>
        </p:txBody>
      </p:sp>
      <p:sp>
        <p:nvSpPr>
          <p:cNvPr id="12" name="TextBox 11">
            <a:extLst>
              <a:ext uri="{FF2B5EF4-FFF2-40B4-BE49-F238E27FC236}">
                <a16:creationId xmlns:a16="http://schemas.microsoft.com/office/drawing/2014/main" id="{25EA6CA8-C15B-9945-8F61-765AFD8A31FE}"/>
              </a:ext>
            </a:extLst>
          </p:cNvPr>
          <p:cNvSpPr txBox="1"/>
          <p:nvPr/>
        </p:nvSpPr>
        <p:spPr>
          <a:xfrm>
            <a:off x="5044918" y="877982"/>
            <a:ext cx="312906" cy="246221"/>
          </a:xfrm>
          <a:prstGeom prst="rect">
            <a:avLst/>
          </a:prstGeom>
          <a:noFill/>
        </p:spPr>
        <p:txBody>
          <a:bodyPr wrap="none" rtlCol="0">
            <a:spAutoFit/>
          </a:bodyPr>
          <a:lstStyle/>
          <a:p>
            <a:r>
              <a:rPr lang="en-US" sz="1000" dirty="0"/>
              <a:t>**</a:t>
            </a:r>
          </a:p>
        </p:txBody>
      </p:sp>
      <p:sp>
        <p:nvSpPr>
          <p:cNvPr id="14" name="Rectangle 13">
            <a:extLst>
              <a:ext uri="{FF2B5EF4-FFF2-40B4-BE49-F238E27FC236}">
                <a16:creationId xmlns:a16="http://schemas.microsoft.com/office/drawing/2014/main" id="{B51F6B2E-B4A5-664A-BB55-D40E55E62FFD}"/>
              </a:ext>
            </a:extLst>
          </p:cNvPr>
          <p:cNvSpPr/>
          <p:nvPr/>
        </p:nvSpPr>
        <p:spPr>
          <a:xfrm>
            <a:off x="129257" y="3971836"/>
            <a:ext cx="6551307" cy="830997"/>
          </a:xfrm>
          <a:prstGeom prst="rect">
            <a:avLst/>
          </a:prstGeom>
        </p:spPr>
        <p:txBody>
          <a:bodyPr wrap="square">
            <a:spAutoFit/>
          </a:bodyPr>
          <a:lstStyle/>
          <a:p>
            <a:r>
              <a:rPr lang="en-US" sz="1200" b="1" dirty="0"/>
              <a:t>Fig S6</a:t>
            </a:r>
            <a:r>
              <a:rPr lang="en-US" sz="1200" dirty="0"/>
              <a:t>. Changes of percentages relative to total immune level estimated by deconvolution method CIBERSORT. METs matched to the sample PBT were treated as different pairs. 16 pairs with at least one sample with p &gt; 0.05 were removed from comparison. ****FDR &lt; 0.0001, ***FDR &lt; 0.001, **FDR &lt; 0.01, *FDR &lt; 0.05 by </a:t>
            </a:r>
            <a:r>
              <a:rPr lang="en-US" sz="1200" dirty="0" err="1"/>
              <a:t>Benjamini</a:t>
            </a:r>
            <a:r>
              <a:rPr lang="en-US" sz="1200" dirty="0"/>
              <a:t>-Hochberg correction of the two-sided Wilcoxon signed rank test. </a:t>
            </a:r>
          </a:p>
        </p:txBody>
      </p:sp>
      <p:sp>
        <p:nvSpPr>
          <p:cNvPr id="2" name="TextBox 1">
            <a:extLst>
              <a:ext uri="{FF2B5EF4-FFF2-40B4-BE49-F238E27FC236}">
                <a16:creationId xmlns:a16="http://schemas.microsoft.com/office/drawing/2014/main" id="{6200F4D9-AA1B-4F40-B5E2-ADFC9CD3FE3F}"/>
              </a:ext>
            </a:extLst>
          </p:cNvPr>
          <p:cNvSpPr txBox="1"/>
          <p:nvPr/>
        </p:nvSpPr>
        <p:spPr>
          <a:xfrm>
            <a:off x="707664" y="664748"/>
            <a:ext cx="572593" cy="307777"/>
          </a:xfrm>
          <a:prstGeom prst="rect">
            <a:avLst/>
          </a:prstGeom>
          <a:noFill/>
        </p:spPr>
        <p:txBody>
          <a:bodyPr wrap="none" rtlCol="0">
            <a:spAutoFit/>
          </a:bodyPr>
          <a:lstStyle/>
          <a:p>
            <a:r>
              <a:rPr lang="en-US" sz="1400" dirty="0"/>
              <a:t>N=34</a:t>
            </a:r>
          </a:p>
        </p:txBody>
      </p:sp>
    </p:spTree>
    <p:extLst>
      <p:ext uri="{BB962C8B-B14F-4D97-AF65-F5344CB8AC3E}">
        <p14:creationId xmlns:p14="http://schemas.microsoft.com/office/powerpoint/2010/main" val="216045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08ADB9-6D61-C04C-8C19-5E0D0AA0CC8C}"/>
              </a:ext>
            </a:extLst>
          </p:cNvPr>
          <p:cNvPicPr>
            <a:picLocks noChangeAspect="1"/>
          </p:cNvPicPr>
          <p:nvPr/>
        </p:nvPicPr>
        <p:blipFill>
          <a:blip r:embed="rId2"/>
          <a:stretch>
            <a:fillRect/>
          </a:stretch>
        </p:blipFill>
        <p:spPr>
          <a:xfrm>
            <a:off x="580115" y="489150"/>
            <a:ext cx="3743897" cy="2336795"/>
          </a:xfrm>
          <a:prstGeom prst="rect">
            <a:avLst/>
          </a:prstGeom>
        </p:spPr>
      </p:pic>
      <p:pic>
        <p:nvPicPr>
          <p:cNvPr id="3" name="Picture 2">
            <a:extLst>
              <a:ext uri="{FF2B5EF4-FFF2-40B4-BE49-F238E27FC236}">
                <a16:creationId xmlns:a16="http://schemas.microsoft.com/office/drawing/2014/main" id="{56470629-196F-CB41-844A-FCD61EE83C63}"/>
              </a:ext>
            </a:extLst>
          </p:cNvPr>
          <p:cNvPicPr>
            <a:picLocks noChangeAspect="1"/>
          </p:cNvPicPr>
          <p:nvPr/>
        </p:nvPicPr>
        <p:blipFill>
          <a:blip r:embed="rId3"/>
          <a:stretch>
            <a:fillRect/>
          </a:stretch>
        </p:blipFill>
        <p:spPr>
          <a:xfrm>
            <a:off x="4769051" y="453958"/>
            <a:ext cx="790878" cy="1387676"/>
          </a:xfrm>
          <a:prstGeom prst="rect">
            <a:avLst/>
          </a:prstGeom>
        </p:spPr>
      </p:pic>
      <p:pic>
        <p:nvPicPr>
          <p:cNvPr id="4" name="Picture 3">
            <a:extLst>
              <a:ext uri="{FF2B5EF4-FFF2-40B4-BE49-F238E27FC236}">
                <a16:creationId xmlns:a16="http://schemas.microsoft.com/office/drawing/2014/main" id="{05E3F731-9E82-0644-9569-7A6D43A0FF45}"/>
              </a:ext>
            </a:extLst>
          </p:cNvPr>
          <p:cNvPicPr>
            <a:picLocks noChangeAspect="1"/>
          </p:cNvPicPr>
          <p:nvPr/>
        </p:nvPicPr>
        <p:blipFill>
          <a:blip r:embed="rId4"/>
          <a:stretch>
            <a:fillRect/>
          </a:stretch>
        </p:blipFill>
        <p:spPr>
          <a:xfrm>
            <a:off x="81248" y="2884095"/>
            <a:ext cx="4472667" cy="2277518"/>
          </a:xfrm>
          <a:prstGeom prst="rect">
            <a:avLst/>
          </a:prstGeom>
        </p:spPr>
      </p:pic>
      <p:pic>
        <p:nvPicPr>
          <p:cNvPr id="5" name="Picture 4">
            <a:extLst>
              <a:ext uri="{FF2B5EF4-FFF2-40B4-BE49-F238E27FC236}">
                <a16:creationId xmlns:a16="http://schemas.microsoft.com/office/drawing/2014/main" id="{8F3C6430-D2D7-064A-904C-B385F33AB5E5}"/>
              </a:ext>
            </a:extLst>
          </p:cNvPr>
          <p:cNvPicPr>
            <a:picLocks noChangeAspect="1"/>
          </p:cNvPicPr>
          <p:nvPr/>
        </p:nvPicPr>
        <p:blipFill>
          <a:blip r:embed="rId5"/>
          <a:stretch>
            <a:fillRect/>
          </a:stretch>
        </p:blipFill>
        <p:spPr>
          <a:xfrm>
            <a:off x="4769051" y="3038537"/>
            <a:ext cx="1955537" cy="2280944"/>
          </a:xfrm>
          <a:prstGeom prst="rect">
            <a:avLst/>
          </a:prstGeom>
        </p:spPr>
      </p:pic>
      <p:pic>
        <p:nvPicPr>
          <p:cNvPr id="6" name="Picture 5">
            <a:extLst>
              <a:ext uri="{FF2B5EF4-FFF2-40B4-BE49-F238E27FC236}">
                <a16:creationId xmlns:a16="http://schemas.microsoft.com/office/drawing/2014/main" id="{B32BE16F-F6AF-D649-9AD4-ED7C8336AC84}"/>
              </a:ext>
            </a:extLst>
          </p:cNvPr>
          <p:cNvPicPr>
            <a:picLocks noChangeAspect="1"/>
          </p:cNvPicPr>
          <p:nvPr/>
        </p:nvPicPr>
        <p:blipFill>
          <a:blip r:embed="rId6"/>
          <a:stretch>
            <a:fillRect/>
          </a:stretch>
        </p:blipFill>
        <p:spPr>
          <a:xfrm>
            <a:off x="186813" y="5610075"/>
            <a:ext cx="6321466" cy="2361748"/>
          </a:xfrm>
          <a:prstGeom prst="rect">
            <a:avLst/>
          </a:prstGeom>
        </p:spPr>
      </p:pic>
      <p:sp>
        <p:nvSpPr>
          <p:cNvPr id="7" name="TextBox 6">
            <a:extLst>
              <a:ext uri="{FF2B5EF4-FFF2-40B4-BE49-F238E27FC236}">
                <a16:creationId xmlns:a16="http://schemas.microsoft.com/office/drawing/2014/main" id="{386993C9-FFE4-4142-9370-E2132207F9DA}"/>
              </a:ext>
            </a:extLst>
          </p:cNvPr>
          <p:cNvSpPr txBox="1"/>
          <p:nvPr/>
        </p:nvSpPr>
        <p:spPr>
          <a:xfrm>
            <a:off x="186813" y="119819"/>
            <a:ext cx="458780" cy="369332"/>
          </a:xfrm>
          <a:prstGeom prst="rect">
            <a:avLst/>
          </a:prstGeom>
          <a:noFill/>
        </p:spPr>
        <p:txBody>
          <a:bodyPr wrap="none" rtlCol="0">
            <a:spAutoFit/>
          </a:bodyPr>
          <a:lstStyle/>
          <a:p>
            <a:r>
              <a:rPr lang="en-US" dirty="0"/>
              <a:t>(A)</a:t>
            </a:r>
          </a:p>
        </p:txBody>
      </p:sp>
      <p:sp>
        <p:nvSpPr>
          <p:cNvPr id="8" name="TextBox 7">
            <a:extLst>
              <a:ext uri="{FF2B5EF4-FFF2-40B4-BE49-F238E27FC236}">
                <a16:creationId xmlns:a16="http://schemas.microsoft.com/office/drawing/2014/main" id="{99FF3D48-9467-C643-B604-F4C382D3E7D2}"/>
              </a:ext>
            </a:extLst>
          </p:cNvPr>
          <p:cNvSpPr txBox="1"/>
          <p:nvPr/>
        </p:nvSpPr>
        <p:spPr>
          <a:xfrm>
            <a:off x="126003" y="2433959"/>
            <a:ext cx="450764" cy="369332"/>
          </a:xfrm>
          <a:prstGeom prst="rect">
            <a:avLst/>
          </a:prstGeom>
          <a:noFill/>
        </p:spPr>
        <p:txBody>
          <a:bodyPr wrap="none" rtlCol="0">
            <a:spAutoFit/>
          </a:bodyPr>
          <a:lstStyle/>
          <a:p>
            <a:r>
              <a:rPr lang="en-US" dirty="0"/>
              <a:t>(B)</a:t>
            </a:r>
          </a:p>
        </p:txBody>
      </p:sp>
      <p:sp>
        <p:nvSpPr>
          <p:cNvPr id="9" name="TextBox 8">
            <a:extLst>
              <a:ext uri="{FF2B5EF4-FFF2-40B4-BE49-F238E27FC236}">
                <a16:creationId xmlns:a16="http://schemas.microsoft.com/office/drawing/2014/main" id="{FF99B3CF-9D28-D343-A817-061EE72EDF7B}"/>
              </a:ext>
            </a:extLst>
          </p:cNvPr>
          <p:cNvSpPr txBox="1"/>
          <p:nvPr/>
        </p:nvSpPr>
        <p:spPr>
          <a:xfrm>
            <a:off x="4567083" y="2433959"/>
            <a:ext cx="449162" cy="369332"/>
          </a:xfrm>
          <a:prstGeom prst="rect">
            <a:avLst/>
          </a:prstGeom>
          <a:noFill/>
        </p:spPr>
        <p:txBody>
          <a:bodyPr wrap="none" rtlCol="0">
            <a:spAutoFit/>
          </a:bodyPr>
          <a:lstStyle/>
          <a:p>
            <a:r>
              <a:rPr lang="en-US" dirty="0"/>
              <a:t>(C)</a:t>
            </a:r>
          </a:p>
        </p:txBody>
      </p:sp>
      <p:sp>
        <p:nvSpPr>
          <p:cNvPr id="10" name="TextBox 9">
            <a:extLst>
              <a:ext uri="{FF2B5EF4-FFF2-40B4-BE49-F238E27FC236}">
                <a16:creationId xmlns:a16="http://schemas.microsoft.com/office/drawing/2014/main" id="{F615B17D-5B91-BB4B-BF4F-E5469EFD7156}"/>
              </a:ext>
            </a:extLst>
          </p:cNvPr>
          <p:cNvSpPr txBox="1"/>
          <p:nvPr/>
        </p:nvSpPr>
        <p:spPr>
          <a:xfrm>
            <a:off x="81248" y="5311359"/>
            <a:ext cx="468398" cy="369332"/>
          </a:xfrm>
          <a:prstGeom prst="rect">
            <a:avLst/>
          </a:prstGeom>
          <a:noFill/>
        </p:spPr>
        <p:txBody>
          <a:bodyPr wrap="none" rtlCol="0">
            <a:spAutoFit/>
          </a:bodyPr>
          <a:lstStyle/>
          <a:p>
            <a:r>
              <a:rPr lang="en-US" dirty="0"/>
              <a:t>(D)</a:t>
            </a:r>
          </a:p>
        </p:txBody>
      </p:sp>
      <p:sp>
        <p:nvSpPr>
          <p:cNvPr id="11" name="TextBox 10">
            <a:extLst>
              <a:ext uri="{FF2B5EF4-FFF2-40B4-BE49-F238E27FC236}">
                <a16:creationId xmlns:a16="http://schemas.microsoft.com/office/drawing/2014/main" id="{AFB94B98-E095-0D40-B0E6-0C117447B878}"/>
              </a:ext>
            </a:extLst>
          </p:cNvPr>
          <p:cNvSpPr txBox="1"/>
          <p:nvPr/>
        </p:nvSpPr>
        <p:spPr>
          <a:xfrm>
            <a:off x="4744000" y="335261"/>
            <a:ext cx="815929" cy="307777"/>
          </a:xfrm>
          <a:prstGeom prst="rect">
            <a:avLst/>
          </a:prstGeom>
          <a:solidFill>
            <a:schemeClr val="bg1"/>
          </a:solidFill>
        </p:spPr>
        <p:txBody>
          <a:bodyPr wrap="none" rtlCol="0">
            <a:spAutoFit/>
          </a:bodyPr>
          <a:lstStyle/>
          <a:p>
            <a:r>
              <a:rPr lang="en-US" sz="1400" dirty="0"/>
              <a:t>MET site</a:t>
            </a:r>
          </a:p>
        </p:txBody>
      </p:sp>
      <p:sp>
        <p:nvSpPr>
          <p:cNvPr id="13" name="TextBox 12">
            <a:extLst>
              <a:ext uri="{FF2B5EF4-FFF2-40B4-BE49-F238E27FC236}">
                <a16:creationId xmlns:a16="http://schemas.microsoft.com/office/drawing/2014/main" id="{77B5A41E-9510-094B-97BC-E90449A27094}"/>
              </a:ext>
            </a:extLst>
          </p:cNvPr>
          <p:cNvSpPr txBox="1"/>
          <p:nvPr/>
        </p:nvSpPr>
        <p:spPr>
          <a:xfrm>
            <a:off x="7787" y="7968397"/>
            <a:ext cx="6858000" cy="1015663"/>
          </a:xfrm>
          <a:prstGeom prst="rect">
            <a:avLst/>
          </a:prstGeom>
          <a:noFill/>
        </p:spPr>
        <p:txBody>
          <a:bodyPr wrap="square" rtlCol="0">
            <a:spAutoFit/>
          </a:bodyPr>
          <a:lstStyle/>
          <a:p>
            <a:r>
              <a:rPr lang="en-US" sz="1200" b="1" dirty="0"/>
              <a:t>Figure S7. Comparison of the abundance of immune cell population in PBT/MET pairs grouped by MET sites in Pan-MET dataset </a:t>
            </a:r>
            <a:r>
              <a:rPr lang="en-US" sz="1200" dirty="0"/>
              <a:t>(A-B) GSVA score change (MET-PBT) of (A) </a:t>
            </a:r>
            <a:r>
              <a:rPr lang="en-US" sz="1200" dirty="0" err="1"/>
              <a:t>Davoli</a:t>
            </a:r>
            <a:r>
              <a:rPr lang="en-US" sz="1200" dirty="0"/>
              <a:t> and (B) </a:t>
            </a:r>
            <a:r>
              <a:rPr lang="en-US" sz="1200" dirty="0" err="1"/>
              <a:t>Tamborero</a:t>
            </a:r>
            <a:r>
              <a:rPr lang="en-US" sz="1200" dirty="0"/>
              <a:t> signatures. (C) Abundance change estimated by deconvolution method TIMER. (D) Change of percentage relative to total immune estimated by deconvolution method CIBERSORT.  ****FDR&lt;0.0001, ***FDR &lt;0.001, **FDR &lt; 0.01, *FDR &lt; 0.05. Two-sided Wilcoxon signed rank test. </a:t>
            </a:r>
          </a:p>
        </p:txBody>
      </p:sp>
    </p:spTree>
    <p:extLst>
      <p:ext uri="{BB962C8B-B14F-4D97-AF65-F5344CB8AC3E}">
        <p14:creationId xmlns:p14="http://schemas.microsoft.com/office/powerpoint/2010/main" val="166107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DBF956-E8AE-8D4E-B24F-F3FC7EF9E9CA}"/>
              </a:ext>
            </a:extLst>
          </p:cNvPr>
          <p:cNvPicPr>
            <a:picLocks noChangeAspect="1"/>
          </p:cNvPicPr>
          <p:nvPr/>
        </p:nvPicPr>
        <p:blipFill>
          <a:blip r:embed="rId3"/>
          <a:stretch>
            <a:fillRect/>
          </a:stretch>
        </p:blipFill>
        <p:spPr>
          <a:xfrm>
            <a:off x="222301" y="643329"/>
            <a:ext cx="4905064" cy="2048719"/>
          </a:xfrm>
          <a:prstGeom prst="rect">
            <a:avLst/>
          </a:prstGeom>
        </p:spPr>
      </p:pic>
      <p:pic>
        <p:nvPicPr>
          <p:cNvPr id="12" name="Picture 11">
            <a:extLst>
              <a:ext uri="{FF2B5EF4-FFF2-40B4-BE49-F238E27FC236}">
                <a16:creationId xmlns:a16="http://schemas.microsoft.com/office/drawing/2014/main" id="{3483385A-1DA5-6442-AB94-989225E35723}"/>
              </a:ext>
            </a:extLst>
          </p:cNvPr>
          <p:cNvPicPr>
            <a:picLocks noChangeAspect="1"/>
          </p:cNvPicPr>
          <p:nvPr/>
        </p:nvPicPr>
        <p:blipFill>
          <a:blip r:embed="rId4"/>
          <a:stretch>
            <a:fillRect/>
          </a:stretch>
        </p:blipFill>
        <p:spPr>
          <a:xfrm>
            <a:off x="5468744" y="598400"/>
            <a:ext cx="1040916" cy="1170327"/>
          </a:xfrm>
          <a:prstGeom prst="rect">
            <a:avLst/>
          </a:prstGeom>
        </p:spPr>
      </p:pic>
      <p:pic>
        <p:nvPicPr>
          <p:cNvPr id="13" name="Picture 12">
            <a:extLst>
              <a:ext uri="{FF2B5EF4-FFF2-40B4-BE49-F238E27FC236}">
                <a16:creationId xmlns:a16="http://schemas.microsoft.com/office/drawing/2014/main" id="{EFAF02E8-FF44-5549-ABA7-3F71FD0C351C}"/>
              </a:ext>
            </a:extLst>
          </p:cNvPr>
          <p:cNvPicPr>
            <a:picLocks noChangeAspect="1"/>
          </p:cNvPicPr>
          <p:nvPr/>
        </p:nvPicPr>
        <p:blipFill>
          <a:blip r:embed="rId5"/>
          <a:stretch>
            <a:fillRect/>
          </a:stretch>
        </p:blipFill>
        <p:spPr>
          <a:xfrm>
            <a:off x="0" y="3020007"/>
            <a:ext cx="4872942" cy="2048440"/>
          </a:xfrm>
          <a:prstGeom prst="rect">
            <a:avLst/>
          </a:prstGeom>
        </p:spPr>
      </p:pic>
      <p:pic>
        <p:nvPicPr>
          <p:cNvPr id="14" name="Picture 13">
            <a:extLst>
              <a:ext uri="{FF2B5EF4-FFF2-40B4-BE49-F238E27FC236}">
                <a16:creationId xmlns:a16="http://schemas.microsoft.com/office/drawing/2014/main" id="{95112E74-BEAD-A344-9A51-302DA4D1E704}"/>
              </a:ext>
            </a:extLst>
          </p:cNvPr>
          <p:cNvPicPr>
            <a:picLocks noChangeAspect="1"/>
          </p:cNvPicPr>
          <p:nvPr/>
        </p:nvPicPr>
        <p:blipFill>
          <a:blip r:embed="rId6"/>
          <a:stretch>
            <a:fillRect/>
          </a:stretch>
        </p:blipFill>
        <p:spPr>
          <a:xfrm>
            <a:off x="4893392" y="3020007"/>
            <a:ext cx="1874985" cy="2048441"/>
          </a:xfrm>
          <a:prstGeom prst="rect">
            <a:avLst/>
          </a:prstGeom>
        </p:spPr>
      </p:pic>
      <p:pic>
        <p:nvPicPr>
          <p:cNvPr id="16" name="Picture 15">
            <a:extLst>
              <a:ext uri="{FF2B5EF4-FFF2-40B4-BE49-F238E27FC236}">
                <a16:creationId xmlns:a16="http://schemas.microsoft.com/office/drawing/2014/main" id="{5F19D064-E961-5742-A908-CDF8B20F2DB2}"/>
              </a:ext>
            </a:extLst>
          </p:cNvPr>
          <p:cNvPicPr>
            <a:picLocks noChangeAspect="1"/>
          </p:cNvPicPr>
          <p:nvPr/>
        </p:nvPicPr>
        <p:blipFill>
          <a:blip r:embed="rId7"/>
          <a:stretch>
            <a:fillRect/>
          </a:stretch>
        </p:blipFill>
        <p:spPr>
          <a:xfrm>
            <a:off x="0" y="5526524"/>
            <a:ext cx="6768377" cy="2167807"/>
          </a:xfrm>
          <a:prstGeom prst="rect">
            <a:avLst/>
          </a:prstGeom>
        </p:spPr>
      </p:pic>
      <p:sp>
        <p:nvSpPr>
          <p:cNvPr id="2" name="TextBox 1">
            <a:extLst>
              <a:ext uri="{FF2B5EF4-FFF2-40B4-BE49-F238E27FC236}">
                <a16:creationId xmlns:a16="http://schemas.microsoft.com/office/drawing/2014/main" id="{0BB2E4D1-81AB-604A-8618-42380E5E2FCA}"/>
              </a:ext>
            </a:extLst>
          </p:cNvPr>
          <p:cNvSpPr txBox="1"/>
          <p:nvPr/>
        </p:nvSpPr>
        <p:spPr>
          <a:xfrm>
            <a:off x="137651" y="185252"/>
            <a:ext cx="458780" cy="369332"/>
          </a:xfrm>
          <a:prstGeom prst="rect">
            <a:avLst/>
          </a:prstGeom>
          <a:noFill/>
        </p:spPr>
        <p:txBody>
          <a:bodyPr wrap="none" rtlCol="0">
            <a:spAutoFit/>
          </a:bodyPr>
          <a:lstStyle/>
          <a:p>
            <a:r>
              <a:rPr lang="en-US" dirty="0"/>
              <a:t>(A)</a:t>
            </a:r>
          </a:p>
        </p:txBody>
      </p:sp>
      <p:sp>
        <p:nvSpPr>
          <p:cNvPr id="8" name="TextBox 7">
            <a:extLst>
              <a:ext uri="{FF2B5EF4-FFF2-40B4-BE49-F238E27FC236}">
                <a16:creationId xmlns:a16="http://schemas.microsoft.com/office/drawing/2014/main" id="{337F1BA0-7FE5-484E-B4A7-6D410315821A}"/>
              </a:ext>
            </a:extLst>
          </p:cNvPr>
          <p:cNvSpPr txBox="1"/>
          <p:nvPr/>
        </p:nvSpPr>
        <p:spPr>
          <a:xfrm>
            <a:off x="137651" y="2650675"/>
            <a:ext cx="450764" cy="369332"/>
          </a:xfrm>
          <a:prstGeom prst="rect">
            <a:avLst/>
          </a:prstGeom>
          <a:noFill/>
        </p:spPr>
        <p:txBody>
          <a:bodyPr wrap="none" rtlCol="0">
            <a:spAutoFit/>
          </a:bodyPr>
          <a:lstStyle/>
          <a:p>
            <a:r>
              <a:rPr lang="en-US" dirty="0"/>
              <a:t>(B)</a:t>
            </a:r>
          </a:p>
        </p:txBody>
      </p:sp>
      <p:sp>
        <p:nvSpPr>
          <p:cNvPr id="9" name="TextBox 8">
            <a:extLst>
              <a:ext uri="{FF2B5EF4-FFF2-40B4-BE49-F238E27FC236}">
                <a16:creationId xmlns:a16="http://schemas.microsoft.com/office/drawing/2014/main" id="{4BE1E510-0DFC-B942-BCBF-6FA089E36BFC}"/>
              </a:ext>
            </a:extLst>
          </p:cNvPr>
          <p:cNvSpPr txBox="1"/>
          <p:nvPr/>
        </p:nvSpPr>
        <p:spPr>
          <a:xfrm>
            <a:off x="4918425" y="2650675"/>
            <a:ext cx="449162" cy="369332"/>
          </a:xfrm>
          <a:prstGeom prst="rect">
            <a:avLst/>
          </a:prstGeom>
          <a:noFill/>
        </p:spPr>
        <p:txBody>
          <a:bodyPr wrap="none" rtlCol="0">
            <a:spAutoFit/>
          </a:bodyPr>
          <a:lstStyle/>
          <a:p>
            <a:r>
              <a:rPr lang="en-US" dirty="0"/>
              <a:t>(C)</a:t>
            </a:r>
          </a:p>
        </p:txBody>
      </p:sp>
      <p:sp>
        <p:nvSpPr>
          <p:cNvPr id="10" name="TextBox 9">
            <a:extLst>
              <a:ext uri="{FF2B5EF4-FFF2-40B4-BE49-F238E27FC236}">
                <a16:creationId xmlns:a16="http://schemas.microsoft.com/office/drawing/2014/main" id="{EEF5B3B6-73A5-A947-ACC3-BB993AA2BD84}"/>
              </a:ext>
            </a:extLst>
          </p:cNvPr>
          <p:cNvSpPr txBox="1"/>
          <p:nvPr/>
        </p:nvSpPr>
        <p:spPr>
          <a:xfrm>
            <a:off x="60661" y="5112819"/>
            <a:ext cx="468398" cy="369332"/>
          </a:xfrm>
          <a:prstGeom prst="rect">
            <a:avLst/>
          </a:prstGeom>
          <a:noFill/>
        </p:spPr>
        <p:txBody>
          <a:bodyPr wrap="none" rtlCol="0">
            <a:spAutoFit/>
          </a:bodyPr>
          <a:lstStyle/>
          <a:p>
            <a:r>
              <a:rPr lang="en-US" dirty="0"/>
              <a:t>(D)</a:t>
            </a:r>
          </a:p>
        </p:txBody>
      </p:sp>
      <p:sp>
        <p:nvSpPr>
          <p:cNvPr id="17" name="TextBox 16">
            <a:extLst>
              <a:ext uri="{FF2B5EF4-FFF2-40B4-BE49-F238E27FC236}">
                <a16:creationId xmlns:a16="http://schemas.microsoft.com/office/drawing/2014/main" id="{395A1EFE-14C3-7A4B-BADC-21152AC3727C}"/>
              </a:ext>
            </a:extLst>
          </p:cNvPr>
          <p:cNvSpPr txBox="1"/>
          <p:nvPr/>
        </p:nvSpPr>
        <p:spPr>
          <a:xfrm>
            <a:off x="7787" y="7968397"/>
            <a:ext cx="6858000" cy="1015663"/>
          </a:xfrm>
          <a:prstGeom prst="rect">
            <a:avLst/>
          </a:prstGeom>
          <a:noFill/>
        </p:spPr>
        <p:txBody>
          <a:bodyPr wrap="square" rtlCol="0">
            <a:spAutoFit/>
          </a:bodyPr>
          <a:lstStyle/>
          <a:p>
            <a:r>
              <a:rPr lang="en-US" sz="1200" b="1" dirty="0"/>
              <a:t>Figure S8. Comparison of the abundance of immune cell population in PBT/BRM pairs grouped by HR/HER2 in Pan-MET dataset</a:t>
            </a:r>
            <a:r>
              <a:rPr lang="en-US" sz="1200" dirty="0"/>
              <a:t> (A-B) GSVA score change (BRM-PBT) of (A) </a:t>
            </a:r>
            <a:r>
              <a:rPr lang="en-US" sz="1200" dirty="0" err="1"/>
              <a:t>Davoli</a:t>
            </a:r>
            <a:r>
              <a:rPr lang="en-US" sz="1200" dirty="0"/>
              <a:t> and (B) </a:t>
            </a:r>
            <a:r>
              <a:rPr lang="en-US" sz="1200" dirty="0" err="1"/>
              <a:t>Tamborero</a:t>
            </a:r>
            <a:r>
              <a:rPr lang="en-US" sz="1200" dirty="0"/>
              <a:t> signatures. (C) Abundance change estimated by deconvolution method TIMER. (D) Change of percentage relative to total immune estimated by deconvolution method CIBERSORT.  ****FDR&lt;0.0001, ***FDR &lt;0.001, **FDR &lt; 0.01, *FDR &lt; 0.05. Two-sided Wilcoxon signed rank test. </a:t>
            </a:r>
          </a:p>
        </p:txBody>
      </p:sp>
    </p:spTree>
    <p:extLst>
      <p:ext uri="{BB962C8B-B14F-4D97-AF65-F5344CB8AC3E}">
        <p14:creationId xmlns:p14="http://schemas.microsoft.com/office/powerpoint/2010/main" val="3813648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9D3345-03A2-6148-BEBF-FDB8A8683A39}"/>
              </a:ext>
            </a:extLst>
          </p:cNvPr>
          <p:cNvSpPr txBox="1"/>
          <p:nvPr/>
        </p:nvSpPr>
        <p:spPr>
          <a:xfrm rot="16200000">
            <a:off x="-840634" y="1973440"/>
            <a:ext cx="3444341" cy="369332"/>
          </a:xfrm>
          <a:prstGeom prst="rect">
            <a:avLst/>
          </a:prstGeom>
          <a:noFill/>
        </p:spPr>
        <p:txBody>
          <a:bodyPr wrap="none" rtlCol="0">
            <a:spAutoFit/>
          </a:bodyPr>
          <a:lstStyle/>
          <a:p>
            <a:r>
              <a:rPr lang="en-US" dirty="0"/>
              <a:t>M2 macrophages % by CIBERSORT </a:t>
            </a:r>
          </a:p>
        </p:txBody>
      </p:sp>
      <p:pic>
        <p:nvPicPr>
          <p:cNvPr id="6" name="Picture 5">
            <a:extLst>
              <a:ext uri="{FF2B5EF4-FFF2-40B4-BE49-F238E27FC236}">
                <a16:creationId xmlns:a16="http://schemas.microsoft.com/office/drawing/2014/main" id="{04579D90-E270-0F47-B472-EF8231BC3AB2}"/>
              </a:ext>
            </a:extLst>
          </p:cNvPr>
          <p:cNvPicPr>
            <a:picLocks noChangeAspect="1"/>
          </p:cNvPicPr>
          <p:nvPr/>
        </p:nvPicPr>
        <p:blipFill rotWithShape="1">
          <a:blip r:embed="rId2"/>
          <a:srcRect t="1076" r="794"/>
          <a:stretch/>
        </p:blipFill>
        <p:spPr>
          <a:xfrm>
            <a:off x="1066204" y="765544"/>
            <a:ext cx="4999818" cy="3010196"/>
          </a:xfrm>
          <a:prstGeom prst="rect">
            <a:avLst/>
          </a:prstGeom>
        </p:spPr>
      </p:pic>
      <p:sp>
        <p:nvSpPr>
          <p:cNvPr id="7" name="TextBox 6">
            <a:extLst>
              <a:ext uri="{FF2B5EF4-FFF2-40B4-BE49-F238E27FC236}">
                <a16:creationId xmlns:a16="http://schemas.microsoft.com/office/drawing/2014/main" id="{EB60A7A4-D86B-A14B-BD7A-07111B0C4E60}"/>
              </a:ext>
            </a:extLst>
          </p:cNvPr>
          <p:cNvSpPr txBox="1"/>
          <p:nvPr/>
        </p:nvSpPr>
        <p:spPr>
          <a:xfrm>
            <a:off x="135951" y="8378456"/>
            <a:ext cx="6858000" cy="646331"/>
          </a:xfrm>
          <a:prstGeom prst="rect">
            <a:avLst/>
          </a:prstGeom>
          <a:noFill/>
        </p:spPr>
        <p:txBody>
          <a:bodyPr wrap="square" rtlCol="0">
            <a:spAutoFit/>
          </a:bodyPr>
          <a:lstStyle/>
          <a:p>
            <a:r>
              <a:rPr lang="en-US" sz="1200" b="1" dirty="0"/>
              <a:t>Figure S9. Comparison of M2-like macrophages percentage in normal brain, breast, ovary and small intestine tissues </a:t>
            </a:r>
            <a:r>
              <a:rPr lang="en-US" sz="1200" dirty="0"/>
              <a:t>RNA-</a:t>
            </a:r>
            <a:r>
              <a:rPr lang="en-US" sz="1200" dirty="0" err="1"/>
              <a:t>seq</a:t>
            </a:r>
            <a:r>
              <a:rPr lang="en-US" sz="1200" dirty="0"/>
              <a:t> data (TPM) were downloaded from </a:t>
            </a:r>
            <a:r>
              <a:rPr lang="en-US" sz="1200" dirty="0" err="1"/>
              <a:t>GTEx</a:t>
            </a:r>
            <a:r>
              <a:rPr lang="en-US" sz="1200" dirty="0"/>
              <a:t>. N=100 samples were randomly selected from each tissue.</a:t>
            </a:r>
          </a:p>
        </p:txBody>
      </p:sp>
      <p:pic>
        <p:nvPicPr>
          <p:cNvPr id="2" name="Picture 1">
            <a:extLst>
              <a:ext uri="{FF2B5EF4-FFF2-40B4-BE49-F238E27FC236}">
                <a16:creationId xmlns:a16="http://schemas.microsoft.com/office/drawing/2014/main" id="{1DD42BCF-2A5E-E04C-A589-98548DF7AE6F}"/>
              </a:ext>
            </a:extLst>
          </p:cNvPr>
          <p:cNvPicPr>
            <a:picLocks noChangeAspect="1"/>
          </p:cNvPicPr>
          <p:nvPr/>
        </p:nvPicPr>
        <p:blipFill rotWithShape="1">
          <a:blip r:embed="rId3"/>
          <a:srcRect l="1" t="10109" r="-10"/>
          <a:stretch/>
        </p:blipFill>
        <p:spPr>
          <a:xfrm>
            <a:off x="1066202" y="4572000"/>
            <a:ext cx="5094929" cy="3219934"/>
          </a:xfrm>
          <a:prstGeom prst="rect">
            <a:avLst/>
          </a:prstGeom>
        </p:spPr>
      </p:pic>
      <p:sp>
        <p:nvSpPr>
          <p:cNvPr id="8" name="TextBox 7">
            <a:extLst>
              <a:ext uri="{FF2B5EF4-FFF2-40B4-BE49-F238E27FC236}">
                <a16:creationId xmlns:a16="http://schemas.microsoft.com/office/drawing/2014/main" id="{7EC243D9-94F3-D040-A219-5B3CA01B0C78}"/>
              </a:ext>
            </a:extLst>
          </p:cNvPr>
          <p:cNvSpPr txBox="1"/>
          <p:nvPr/>
        </p:nvSpPr>
        <p:spPr>
          <a:xfrm rot="16200000">
            <a:off x="52622" y="5709248"/>
            <a:ext cx="1657826" cy="369332"/>
          </a:xfrm>
          <a:prstGeom prst="rect">
            <a:avLst/>
          </a:prstGeom>
          <a:noFill/>
        </p:spPr>
        <p:txBody>
          <a:bodyPr wrap="none" rtlCol="0">
            <a:spAutoFit/>
          </a:bodyPr>
          <a:lstStyle/>
          <a:p>
            <a:r>
              <a:rPr lang="en-US" dirty="0"/>
              <a:t>log(M2%/M1%)</a:t>
            </a:r>
          </a:p>
        </p:txBody>
      </p:sp>
      <p:sp>
        <p:nvSpPr>
          <p:cNvPr id="3" name="TextBox 2">
            <a:extLst>
              <a:ext uri="{FF2B5EF4-FFF2-40B4-BE49-F238E27FC236}">
                <a16:creationId xmlns:a16="http://schemas.microsoft.com/office/drawing/2014/main" id="{ACF313DF-D280-8341-9B82-3304E8474FED}"/>
              </a:ext>
            </a:extLst>
          </p:cNvPr>
          <p:cNvSpPr txBox="1"/>
          <p:nvPr/>
        </p:nvSpPr>
        <p:spPr>
          <a:xfrm>
            <a:off x="274320" y="435935"/>
            <a:ext cx="458780" cy="369332"/>
          </a:xfrm>
          <a:prstGeom prst="rect">
            <a:avLst/>
          </a:prstGeom>
          <a:noFill/>
        </p:spPr>
        <p:txBody>
          <a:bodyPr wrap="none" rtlCol="0">
            <a:spAutoFit/>
          </a:bodyPr>
          <a:lstStyle/>
          <a:p>
            <a:r>
              <a:rPr lang="en-US" dirty="0"/>
              <a:t>(A)</a:t>
            </a:r>
          </a:p>
        </p:txBody>
      </p:sp>
      <p:sp>
        <p:nvSpPr>
          <p:cNvPr id="9" name="TextBox 8">
            <a:extLst>
              <a:ext uri="{FF2B5EF4-FFF2-40B4-BE49-F238E27FC236}">
                <a16:creationId xmlns:a16="http://schemas.microsoft.com/office/drawing/2014/main" id="{3B66122A-94AE-5F4D-A9CC-D484E6DFACE6}"/>
              </a:ext>
            </a:extLst>
          </p:cNvPr>
          <p:cNvSpPr txBox="1"/>
          <p:nvPr/>
        </p:nvSpPr>
        <p:spPr>
          <a:xfrm>
            <a:off x="274320" y="4217742"/>
            <a:ext cx="450764"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98984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869" y="8104659"/>
            <a:ext cx="6036857" cy="738664"/>
          </a:xfrm>
          <a:prstGeom prst="rect">
            <a:avLst/>
          </a:prstGeom>
          <a:noFill/>
        </p:spPr>
        <p:txBody>
          <a:bodyPr wrap="square" rtlCol="0">
            <a:spAutoFit/>
          </a:bodyPr>
          <a:lstStyle/>
          <a:p>
            <a:r>
              <a:rPr lang="en-US" sz="1400" b="1" dirty="0"/>
              <a:t>Figure S10. Correlation between </a:t>
            </a:r>
            <a:r>
              <a:rPr lang="en-US" sz="1400" b="1" dirty="0" err="1"/>
              <a:t>mIHC</a:t>
            </a:r>
            <a:r>
              <a:rPr lang="en-US" sz="1400" b="1" dirty="0"/>
              <a:t> staining results and CIBERSORT estimates </a:t>
            </a:r>
            <a:r>
              <a:rPr lang="en-US" sz="1400" dirty="0"/>
              <a:t>(A) PBT/OVM pairs and (B) PBT/BRM pairs in Pan-MET. Spearman’s correlation.</a:t>
            </a:r>
          </a:p>
        </p:txBody>
      </p:sp>
      <p:sp>
        <p:nvSpPr>
          <p:cNvPr id="6" name="TextBox 5"/>
          <p:cNvSpPr txBox="1"/>
          <p:nvPr/>
        </p:nvSpPr>
        <p:spPr>
          <a:xfrm>
            <a:off x="465543" y="166518"/>
            <a:ext cx="458780" cy="369332"/>
          </a:xfrm>
          <a:prstGeom prst="rect">
            <a:avLst/>
          </a:prstGeom>
          <a:noFill/>
        </p:spPr>
        <p:txBody>
          <a:bodyPr wrap="none" rtlCol="0">
            <a:spAutoFit/>
          </a:bodyPr>
          <a:lstStyle/>
          <a:p>
            <a:r>
              <a:rPr lang="en-US" dirty="0"/>
              <a:t>(A)</a:t>
            </a:r>
          </a:p>
        </p:txBody>
      </p:sp>
      <p:pic>
        <p:nvPicPr>
          <p:cNvPr id="10" name="Picture 9">
            <a:extLst>
              <a:ext uri="{FF2B5EF4-FFF2-40B4-BE49-F238E27FC236}">
                <a16:creationId xmlns:a16="http://schemas.microsoft.com/office/drawing/2014/main" id="{D25A3761-AFF2-654A-A641-C9EAAF49A461}"/>
              </a:ext>
            </a:extLst>
          </p:cNvPr>
          <p:cNvPicPr>
            <a:picLocks noChangeAspect="1"/>
          </p:cNvPicPr>
          <p:nvPr/>
        </p:nvPicPr>
        <p:blipFill>
          <a:blip r:embed="rId3"/>
          <a:stretch>
            <a:fillRect/>
          </a:stretch>
        </p:blipFill>
        <p:spPr>
          <a:xfrm>
            <a:off x="1102132" y="732619"/>
            <a:ext cx="5049269" cy="2982591"/>
          </a:xfrm>
          <a:prstGeom prst="rect">
            <a:avLst/>
          </a:prstGeom>
        </p:spPr>
      </p:pic>
      <p:pic>
        <p:nvPicPr>
          <p:cNvPr id="11" name="Picture 10">
            <a:extLst>
              <a:ext uri="{FF2B5EF4-FFF2-40B4-BE49-F238E27FC236}">
                <a16:creationId xmlns:a16="http://schemas.microsoft.com/office/drawing/2014/main" id="{087C69D5-C123-8F4F-975C-36A64E9D72BB}"/>
              </a:ext>
            </a:extLst>
          </p:cNvPr>
          <p:cNvPicPr>
            <a:picLocks noChangeAspect="1"/>
          </p:cNvPicPr>
          <p:nvPr/>
        </p:nvPicPr>
        <p:blipFill>
          <a:blip r:embed="rId4"/>
          <a:stretch>
            <a:fillRect/>
          </a:stretch>
        </p:blipFill>
        <p:spPr>
          <a:xfrm>
            <a:off x="1102132" y="4345361"/>
            <a:ext cx="5049269" cy="2933089"/>
          </a:xfrm>
          <a:prstGeom prst="rect">
            <a:avLst/>
          </a:prstGeom>
        </p:spPr>
      </p:pic>
      <p:sp>
        <p:nvSpPr>
          <p:cNvPr id="7" name="TextBox 6">
            <a:extLst>
              <a:ext uri="{FF2B5EF4-FFF2-40B4-BE49-F238E27FC236}">
                <a16:creationId xmlns:a16="http://schemas.microsoft.com/office/drawing/2014/main" id="{9BA56205-D520-6C4E-81E3-6C408E55C994}"/>
              </a:ext>
            </a:extLst>
          </p:cNvPr>
          <p:cNvSpPr txBox="1"/>
          <p:nvPr/>
        </p:nvSpPr>
        <p:spPr>
          <a:xfrm>
            <a:off x="465543" y="3715210"/>
            <a:ext cx="450764" cy="369332"/>
          </a:xfrm>
          <a:prstGeom prst="rect">
            <a:avLst/>
          </a:prstGeom>
          <a:noFill/>
        </p:spPr>
        <p:txBody>
          <a:bodyPr wrap="none" rtlCol="0">
            <a:spAutoFit/>
          </a:bodyPr>
          <a:lstStyle/>
          <a:p>
            <a:r>
              <a:rPr lang="en-US" dirty="0"/>
              <a:t>(B)</a:t>
            </a:r>
          </a:p>
        </p:txBody>
      </p:sp>
    </p:spTree>
    <p:extLst>
      <p:ext uri="{BB962C8B-B14F-4D97-AF65-F5344CB8AC3E}">
        <p14:creationId xmlns:p14="http://schemas.microsoft.com/office/powerpoint/2010/main" val="4200603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3BF43F-8350-534D-899B-A6AD279FAE59}"/>
              </a:ext>
            </a:extLst>
          </p:cNvPr>
          <p:cNvPicPr>
            <a:picLocks noChangeAspect="1"/>
          </p:cNvPicPr>
          <p:nvPr/>
        </p:nvPicPr>
        <p:blipFill>
          <a:blip r:embed="rId2"/>
          <a:stretch>
            <a:fillRect/>
          </a:stretch>
        </p:blipFill>
        <p:spPr>
          <a:xfrm>
            <a:off x="165272" y="1843223"/>
            <a:ext cx="2025834" cy="2435606"/>
          </a:xfrm>
          <a:prstGeom prst="rect">
            <a:avLst/>
          </a:prstGeom>
        </p:spPr>
      </p:pic>
      <p:pic>
        <p:nvPicPr>
          <p:cNvPr id="6" name="Picture 5">
            <a:extLst>
              <a:ext uri="{FF2B5EF4-FFF2-40B4-BE49-F238E27FC236}">
                <a16:creationId xmlns:a16="http://schemas.microsoft.com/office/drawing/2014/main" id="{70CCC3E4-3430-EF4D-9113-06AB016C2DAA}"/>
              </a:ext>
            </a:extLst>
          </p:cNvPr>
          <p:cNvPicPr>
            <a:picLocks noChangeAspect="1"/>
          </p:cNvPicPr>
          <p:nvPr/>
        </p:nvPicPr>
        <p:blipFill>
          <a:blip r:embed="rId3"/>
          <a:stretch>
            <a:fillRect/>
          </a:stretch>
        </p:blipFill>
        <p:spPr>
          <a:xfrm>
            <a:off x="2353615" y="1843223"/>
            <a:ext cx="1974939" cy="2435606"/>
          </a:xfrm>
          <a:prstGeom prst="rect">
            <a:avLst/>
          </a:prstGeom>
        </p:spPr>
      </p:pic>
      <p:pic>
        <p:nvPicPr>
          <p:cNvPr id="7" name="Picture 6">
            <a:extLst>
              <a:ext uri="{FF2B5EF4-FFF2-40B4-BE49-F238E27FC236}">
                <a16:creationId xmlns:a16="http://schemas.microsoft.com/office/drawing/2014/main" id="{F222825D-75D6-6446-81ED-4BC8EA9367E5}"/>
              </a:ext>
            </a:extLst>
          </p:cNvPr>
          <p:cNvPicPr>
            <a:picLocks noChangeAspect="1"/>
          </p:cNvPicPr>
          <p:nvPr/>
        </p:nvPicPr>
        <p:blipFill>
          <a:blip r:embed="rId4"/>
          <a:stretch>
            <a:fillRect/>
          </a:stretch>
        </p:blipFill>
        <p:spPr>
          <a:xfrm>
            <a:off x="4491063" y="1812258"/>
            <a:ext cx="2001788" cy="2466571"/>
          </a:xfrm>
          <a:prstGeom prst="rect">
            <a:avLst/>
          </a:prstGeom>
        </p:spPr>
      </p:pic>
      <p:sp>
        <p:nvSpPr>
          <p:cNvPr id="24" name="TextBox 23">
            <a:extLst>
              <a:ext uri="{FF2B5EF4-FFF2-40B4-BE49-F238E27FC236}">
                <a16:creationId xmlns:a16="http://schemas.microsoft.com/office/drawing/2014/main" id="{3B7C1916-08B2-4D4B-9DFD-F165A46A369C}"/>
              </a:ext>
            </a:extLst>
          </p:cNvPr>
          <p:cNvSpPr txBox="1"/>
          <p:nvPr/>
        </p:nvSpPr>
        <p:spPr>
          <a:xfrm>
            <a:off x="126531" y="5953214"/>
            <a:ext cx="6604937" cy="1015663"/>
          </a:xfrm>
          <a:prstGeom prst="rect">
            <a:avLst/>
          </a:prstGeom>
          <a:noFill/>
        </p:spPr>
        <p:txBody>
          <a:bodyPr wrap="square" rtlCol="0">
            <a:spAutoFit/>
          </a:bodyPr>
          <a:lstStyle/>
          <a:p>
            <a:r>
              <a:rPr lang="en-US" sz="1200" b="1" dirty="0"/>
              <a:t>Figure S11. Test association between survivals and total immune score of all pairs of PBT/METs in Pan-MET dataset </a:t>
            </a:r>
            <a:r>
              <a:rPr lang="en-US" sz="1200" dirty="0"/>
              <a:t>(A) Kaplan-Meier (KM) curves of MFS for PBTs with total immune score below or above median. (B) KM curves of SPM for METs with total immune score below or above median. (C) KM curves of SPM for METs with total immune score change below or above median. P-values were from log-rank test.</a:t>
            </a:r>
          </a:p>
        </p:txBody>
      </p:sp>
      <p:sp>
        <p:nvSpPr>
          <p:cNvPr id="51" name="TextBox 50">
            <a:extLst>
              <a:ext uri="{FF2B5EF4-FFF2-40B4-BE49-F238E27FC236}">
                <a16:creationId xmlns:a16="http://schemas.microsoft.com/office/drawing/2014/main" id="{D6163778-F3D9-094C-807F-609FCDEE2CCC}"/>
              </a:ext>
            </a:extLst>
          </p:cNvPr>
          <p:cNvSpPr txBox="1"/>
          <p:nvPr/>
        </p:nvSpPr>
        <p:spPr>
          <a:xfrm>
            <a:off x="590646" y="1324473"/>
            <a:ext cx="1711789" cy="230832"/>
          </a:xfrm>
          <a:prstGeom prst="rect">
            <a:avLst/>
          </a:prstGeom>
          <a:solidFill>
            <a:schemeClr val="bg1"/>
          </a:solidFill>
        </p:spPr>
        <p:txBody>
          <a:bodyPr wrap="square" rtlCol="0">
            <a:spAutoFit/>
          </a:bodyPr>
          <a:lstStyle/>
          <a:p>
            <a:r>
              <a:rPr lang="en-US" sz="900" dirty="0"/>
              <a:t>PBT immune score  =&lt; median</a:t>
            </a:r>
          </a:p>
        </p:txBody>
      </p:sp>
      <p:pic>
        <p:nvPicPr>
          <p:cNvPr id="52" name="Picture 51">
            <a:extLst>
              <a:ext uri="{FF2B5EF4-FFF2-40B4-BE49-F238E27FC236}">
                <a16:creationId xmlns:a16="http://schemas.microsoft.com/office/drawing/2014/main" id="{F2A82D00-CB46-A046-B412-E309FC8A39F3}"/>
              </a:ext>
            </a:extLst>
          </p:cNvPr>
          <p:cNvPicPr>
            <a:picLocks noChangeAspect="1"/>
          </p:cNvPicPr>
          <p:nvPr/>
        </p:nvPicPr>
        <p:blipFill>
          <a:blip r:embed="rId5"/>
          <a:stretch>
            <a:fillRect/>
          </a:stretch>
        </p:blipFill>
        <p:spPr>
          <a:xfrm>
            <a:off x="361049" y="1371845"/>
            <a:ext cx="288245" cy="103768"/>
          </a:xfrm>
          <a:prstGeom prst="rect">
            <a:avLst/>
          </a:prstGeom>
        </p:spPr>
      </p:pic>
      <p:pic>
        <p:nvPicPr>
          <p:cNvPr id="53" name="Picture 52">
            <a:extLst>
              <a:ext uri="{FF2B5EF4-FFF2-40B4-BE49-F238E27FC236}">
                <a16:creationId xmlns:a16="http://schemas.microsoft.com/office/drawing/2014/main" id="{BD84E276-6C3A-344D-B3A1-FF7129576372}"/>
              </a:ext>
            </a:extLst>
          </p:cNvPr>
          <p:cNvPicPr>
            <a:picLocks noChangeAspect="1"/>
          </p:cNvPicPr>
          <p:nvPr/>
        </p:nvPicPr>
        <p:blipFill>
          <a:blip r:embed="rId6"/>
          <a:stretch>
            <a:fillRect/>
          </a:stretch>
        </p:blipFill>
        <p:spPr>
          <a:xfrm>
            <a:off x="368858" y="1581047"/>
            <a:ext cx="288245" cy="96082"/>
          </a:xfrm>
          <a:prstGeom prst="rect">
            <a:avLst/>
          </a:prstGeom>
        </p:spPr>
      </p:pic>
      <p:sp>
        <p:nvSpPr>
          <p:cNvPr id="54" name="TextBox 53">
            <a:extLst>
              <a:ext uri="{FF2B5EF4-FFF2-40B4-BE49-F238E27FC236}">
                <a16:creationId xmlns:a16="http://schemas.microsoft.com/office/drawing/2014/main" id="{78FDB921-15EA-4A47-951A-15E60111903D}"/>
              </a:ext>
            </a:extLst>
          </p:cNvPr>
          <p:cNvSpPr txBox="1"/>
          <p:nvPr/>
        </p:nvSpPr>
        <p:spPr>
          <a:xfrm>
            <a:off x="590263" y="1511459"/>
            <a:ext cx="1630578" cy="230832"/>
          </a:xfrm>
          <a:prstGeom prst="rect">
            <a:avLst/>
          </a:prstGeom>
          <a:noFill/>
        </p:spPr>
        <p:txBody>
          <a:bodyPr wrap="square" rtlCol="0">
            <a:spAutoFit/>
          </a:bodyPr>
          <a:lstStyle/>
          <a:p>
            <a:r>
              <a:rPr lang="en-US" sz="900" dirty="0"/>
              <a:t>PBT immune score &gt; median</a:t>
            </a:r>
          </a:p>
        </p:txBody>
      </p:sp>
      <p:sp>
        <p:nvSpPr>
          <p:cNvPr id="56" name="TextBox 55">
            <a:extLst>
              <a:ext uri="{FF2B5EF4-FFF2-40B4-BE49-F238E27FC236}">
                <a16:creationId xmlns:a16="http://schemas.microsoft.com/office/drawing/2014/main" id="{98CEA3FE-DABD-8B45-A7BB-ABEA23F8D53D}"/>
              </a:ext>
            </a:extLst>
          </p:cNvPr>
          <p:cNvSpPr txBox="1"/>
          <p:nvPr/>
        </p:nvSpPr>
        <p:spPr>
          <a:xfrm>
            <a:off x="2541253" y="1315537"/>
            <a:ext cx="1744882" cy="230832"/>
          </a:xfrm>
          <a:prstGeom prst="rect">
            <a:avLst/>
          </a:prstGeom>
          <a:solidFill>
            <a:schemeClr val="bg1"/>
          </a:solidFill>
        </p:spPr>
        <p:txBody>
          <a:bodyPr wrap="square" rtlCol="0">
            <a:spAutoFit/>
          </a:bodyPr>
          <a:lstStyle/>
          <a:p>
            <a:r>
              <a:rPr lang="en-US" sz="900" dirty="0"/>
              <a:t>MET immune score =&lt; median</a:t>
            </a:r>
          </a:p>
        </p:txBody>
      </p:sp>
      <p:pic>
        <p:nvPicPr>
          <p:cNvPr id="57" name="Picture 56">
            <a:extLst>
              <a:ext uri="{FF2B5EF4-FFF2-40B4-BE49-F238E27FC236}">
                <a16:creationId xmlns:a16="http://schemas.microsoft.com/office/drawing/2014/main" id="{1AF1176C-F2C0-CC40-B2E6-2AD04C14EDF2}"/>
              </a:ext>
            </a:extLst>
          </p:cNvPr>
          <p:cNvPicPr>
            <a:picLocks noChangeAspect="1"/>
          </p:cNvPicPr>
          <p:nvPr/>
        </p:nvPicPr>
        <p:blipFill>
          <a:blip r:embed="rId5"/>
          <a:stretch>
            <a:fillRect/>
          </a:stretch>
        </p:blipFill>
        <p:spPr>
          <a:xfrm>
            <a:off x="2286817" y="1366082"/>
            <a:ext cx="288245" cy="103768"/>
          </a:xfrm>
          <a:prstGeom prst="rect">
            <a:avLst/>
          </a:prstGeom>
        </p:spPr>
      </p:pic>
      <p:pic>
        <p:nvPicPr>
          <p:cNvPr id="58" name="Picture 57">
            <a:extLst>
              <a:ext uri="{FF2B5EF4-FFF2-40B4-BE49-F238E27FC236}">
                <a16:creationId xmlns:a16="http://schemas.microsoft.com/office/drawing/2014/main" id="{1B677D77-D728-404C-A3B0-1782FE7ABE0F}"/>
              </a:ext>
            </a:extLst>
          </p:cNvPr>
          <p:cNvPicPr>
            <a:picLocks noChangeAspect="1"/>
          </p:cNvPicPr>
          <p:nvPr/>
        </p:nvPicPr>
        <p:blipFill>
          <a:blip r:embed="rId6"/>
          <a:stretch>
            <a:fillRect/>
          </a:stretch>
        </p:blipFill>
        <p:spPr>
          <a:xfrm>
            <a:off x="2294626" y="1575284"/>
            <a:ext cx="288245" cy="96082"/>
          </a:xfrm>
          <a:prstGeom prst="rect">
            <a:avLst/>
          </a:prstGeom>
        </p:spPr>
      </p:pic>
      <p:sp>
        <p:nvSpPr>
          <p:cNvPr id="59" name="TextBox 58">
            <a:extLst>
              <a:ext uri="{FF2B5EF4-FFF2-40B4-BE49-F238E27FC236}">
                <a16:creationId xmlns:a16="http://schemas.microsoft.com/office/drawing/2014/main" id="{595F59D7-2E03-4F4A-8A38-C7A0F05F7740}"/>
              </a:ext>
            </a:extLst>
          </p:cNvPr>
          <p:cNvSpPr txBox="1"/>
          <p:nvPr/>
        </p:nvSpPr>
        <p:spPr>
          <a:xfrm>
            <a:off x="2540868" y="1502523"/>
            <a:ext cx="1641555" cy="230832"/>
          </a:xfrm>
          <a:prstGeom prst="rect">
            <a:avLst/>
          </a:prstGeom>
          <a:noFill/>
        </p:spPr>
        <p:txBody>
          <a:bodyPr wrap="square" rtlCol="0">
            <a:spAutoFit/>
          </a:bodyPr>
          <a:lstStyle/>
          <a:p>
            <a:r>
              <a:rPr lang="en-US" sz="900" dirty="0"/>
              <a:t>MET immune score &gt; median</a:t>
            </a:r>
          </a:p>
        </p:txBody>
      </p:sp>
      <p:sp>
        <p:nvSpPr>
          <p:cNvPr id="60" name="TextBox 59">
            <a:extLst>
              <a:ext uri="{FF2B5EF4-FFF2-40B4-BE49-F238E27FC236}">
                <a16:creationId xmlns:a16="http://schemas.microsoft.com/office/drawing/2014/main" id="{E8609A10-CB38-544E-9ED7-86A4C3731D67}"/>
              </a:ext>
            </a:extLst>
          </p:cNvPr>
          <p:cNvSpPr txBox="1"/>
          <p:nvPr/>
        </p:nvSpPr>
        <p:spPr>
          <a:xfrm>
            <a:off x="4665846" y="1344977"/>
            <a:ext cx="2055376" cy="230832"/>
          </a:xfrm>
          <a:prstGeom prst="rect">
            <a:avLst/>
          </a:prstGeom>
          <a:solidFill>
            <a:schemeClr val="bg1"/>
          </a:solidFill>
        </p:spPr>
        <p:txBody>
          <a:bodyPr wrap="square" rtlCol="0">
            <a:spAutoFit/>
          </a:bodyPr>
          <a:lstStyle/>
          <a:p>
            <a:r>
              <a:rPr lang="en-US" sz="900" dirty="0"/>
              <a:t>MET immune score change =&lt; median</a:t>
            </a:r>
          </a:p>
        </p:txBody>
      </p:sp>
      <p:pic>
        <p:nvPicPr>
          <p:cNvPr id="61" name="Picture 60">
            <a:extLst>
              <a:ext uri="{FF2B5EF4-FFF2-40B4-BE49-F238E27FC236}">
                <a16:creationId xmlns:a16="http://schemas.microsoft.com/office/drawing/2014/main" id="{0F4B049F-6D7F-3B4F-94C7-BF0A14F131DE}"/>
              </a:ext>
            </a:extLst>
          </p:cNvPr>
          <p:cNvPicPr>
            <a:picLocks noChangeAspect="1"/>
          </p:cNvPicPr>
          <p:nvPr/>
        </p:nvPicPr>
        <p:blipFill>
          <a:blip r:embed="rId5"/>
          <a:stretch>
            <a:fillRect/>
          </a:stretch>
        </p:blipFill>
        <p:spPr>
          <a:xfrm>
            <a:off x="4369792" y="1394762"/>
            <a:ext cx="288245" cy="103768"/>
          </a:xfrm>
          <a:prstGeom prst="rect">
            <a:avLst/>
          </a:prstGeom>
        </p:spPr>
      </p:pic>
      <p:pic>
        <p:nvPicPr>
          <p:cNvPr id="62" name="Picture 61">
            <a:extLst>
              <a:ext uri="{FF2B5EF4-FFF2-40B4-BE49-F238E27FC236}">
                <a16:creationId xmlns:a16="http://schemas.microsoft.com/office/drawing/2014/main" id="{E11449D7-9ECA-7547-AF3D-4C1A339E19AE}"/>
              </a:ext>
            </a:extLst>
          </p:cNvPr>
          <p:cNvPicPr>
            <a:picLocks noChangeAspect="1"/>
          </p:cNvPicPr>
          <p:nvPr/>
        </p:nvPicPr>
        <p:blipFill>
          <a:blip r:embed="rId6"/>
          <a:stretch>
            <a:fillRect/>
          </a:stretch>
        </p:blipFill>
        <p:spPr>
          <a:xfrm>
            <a:off x="4377601" y="1603964"/>
            <a:ext cx="288245" cy="96082"/>
          </a:xfrm>
          <a:prstGeom prst="rect">
            <a:avLst/>
          </a:prstGeom>
        </p:spPr>
      </p:pic>
      <p:sp>
        <p:nvSpPr>
          <p:cNvPr id="63" name="TextBox 62">
            <a:extLst>
              <a:ext uri="{FF2B5EF4-FFF2-40B4-BE49-F238E27FC236}">
                <a16:creationId xmlns:a16="http://schemas.microsoft.com/office/drawing/2014/main" id="{48AA2FCE-D2BE-4243-8AFB-148D65561C01}"/>
              </a:ext>
            </a:extLst>
          </p:cNvPr>
          <p:cNvSpPr txBox="1"/>
          <p:nvPr/>
        </p:nvSpPr>
        <p:spPr>
          <a:xfrm>
            <a:off x="4658037" y="1531963"/>
            <a:ext cx="2018924" cy="230832"/>
          </a:xfrm>
          <a:prstGeom prst="rect">
            <a:avLst/>
          </a:prstGeom>
          <a:noFill/>
        </p:spPr>
        <p:txBody>
          <a:bodyPr wrap="square" rtlCol="0">
            <a:spAutoFit/>
          </a:bodyPr>
          <a:lstStyle/>
          <a:p>
            <a:r>
              <a:rPr lang="en-US" sz="900" dirty="0"/>
              <a:t>MET immune score change &gt; median</a:t>
            </a:r>
          </a:p>
        </p:txBody>
      </p:sp>
      <p:sp>
        <p:nvSpPr>
          <p:cNvPr id="9" name="TextBox 8">
            <a:extLst>
              <a:ext uri="{FF2B5EF4-FFF2-40B4-BE49-F238E27FC236}">
                <a16:creationId xmlns:a16="http://schemas.microsoft.com/office/drawing/2014/main" id="{77D3568A-BA3B-7E45-A27A-8F18C1001B99}"/>
              </a:ext>
            </a:extLst>
          </p:cNvPr>
          <p:cNvSpPr txBox="1"/>
          <p:nvPr/>
        </p:nvSpPr>
        <p:spPr>
          <a:xfrm>
            <a:off x="361049" y="834887"/>
            <a:ext cx="458780" cy="369332"/>
          </a:xfrm>
          <a:prstGeom prst="rect">
            <a:avLst/>
          </a:prstGeom>
          <a:noFill/>
        </p:spPr>
        <p:txBody>
          <a:bodyPr wrap="none" rtlCol="0">
            <a:spAutoFit/>
          </a:bodyPr>
          <a:lstStyle/>
          <a:p>
            <a:r>
              <a:rPr lang="en-US" dirty="0"/>
              <a:t>(A)</a:t>
            </a:r>
          </a:p>
        </p:txBody>
      </p:sp>
      <p:sp>
        <p:nvSpPr>
          <p:cNvPr id="46" name="TextBox 45">
            <a:extLst>
              <a:ext uri="{FF2B5EF4-FFF2-40B4-BE49-F238E27FC236}">
                <a16:creationId xmlns:a16="http://schemas.microsoft.com/office/drawing/2014/main" id="{47B09C98-8EFB-264A-A573-593EF8A2F759}"/>
              </a:ext>
            </a:extLst>
          </p:cNvPr>
          <p:cNvSpPr txBox="1"/>
          <p:nvPr/>
        </p:nvSpPr>
        <p:spPr>
          <a:xfrm>
            <a:off x="2286817" y="824893"/>
            <a:ext cx="450764" cy="369332"/>
          </a:xfrm>
          <a:prstGeom prst="rect">
            <a:avLst/>
          </a:prstGeom>
          <a:noFill/>
        </p:spPr>
        <p:txBody>
          <a:bodyPr wrap="none" rtlCol="0">
            <a:spAutoFit/>
          </a:bodyPr>
          <a:lstStyle/>
          <a:p>
            <a:r>
              <a:rPr lang="en-US" dirty="0"/>
              <a:t>(B)</a:t>
            </a:r>
          </a:p>
        </p:txBody>
      </p:sp>
      <p:sp>
        <p:nvSpPr>
          <p:cNvPr id="47" name="TextBox 46">
            <a:extLst>
              <a:ext uri="{FF2B5EF4-FFF2-40B4-BE49-F238E27FC236}">
                <a16:creationId xmlns:a16="http://schemas.microsoft.com/office/drawing/2014/main" id="{0286F6BE-32CD-DD48-ACAC-0490B5AFE6FF}"/>
              </a:ext>
            </a:extLst>
          </p:cNvPr>
          <p:cNvSpPr txBox="1"/>
          <p:nvPr/>
        </p:nvSpPr>
        <p:spPr>
          <a:xfrm>
            <a:off x="4513914" y="839431"/>
            <a:ext cx="449162"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28443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3B7C1916-08B2-4D4B-9DFD-F165A46A369C}"/>
              </a:ext>
            </a:extLst>
          </p:cNvPr>
          <p:cNvSpPr txBox="1"/>
          <p:nvPr/>
        </p:nvSpPr>
        <p:spPr>
          <a:xfrm>
            <a:off x="142442" y="6016825"/>
            <a:ext cx="6604937" cy="1384995"/>
          </a:xfrm>
          <a:prstGeom prst="rect">
            <a:avLst/>
          </a:prstGeom>
          <a:noFill/>
        </p:spPr>
        <p:txBody>
          <a:bodyPr wrap="square" rtlCol="0">
            <a:spAutoFit/>
          </a:bodyPr>
          <a:lstStyle/>
          <a:p>
            <a:r>
              <a:rPr lang="en-US" sz="1200" b="1" dirty="0"/>
              <a:t>Figure S12. Test association between survivals and relative percentage of M2-like macrophages of PBT/BRM pairs in Pan-MET dataset </a:t>
            </a:r>
            <a:r>
              <a:rPr lang="en-US" sz="1200" dirty="0"/>
              <a:t>(A) Kaplan-Meier (KM) curves of MFS for PBTs with relative percentage of M2-like macrophage below or above median. (B) KM curves of SPM for METs with relative percentage of M2-like macrophage below or above median. (C) KM curves of SPM for METs with relative percentage change of M2-like macrophage below or above median. P-values were from log-rank test.</a:t>
            </a:r>
          </a:p>
          <a:p>
            <a:endParaRPr lang="en-US" sz="1200" dirty="0"/>
          </a:p>
        </p:txBody>
      </p:sp>
      <p:pic>
        <p:nvPicPr>
          <p:cNvPr id="2" name="Picture 1">
            <a:extLst>
              <a:ext uri="{FF2B5EF4-FFF2-40B4-BE49-F238E27FC236}">
                <a16:creationId xmlns:a16="http://schemas.microsoft.com/office/drawing/2014/main" id="{831E9594-8AFB-C14F-82FA-6CA81994DF63}"/>
              </a:ext>
            </a:extLst>
          </p:cNvPr>
          <p:cNvPicPr>
            <a:picLocks noChangeAspect="1"/>
          </p:cNvPicPr>
          <p:nvPr/>
        </p:nvPicPr>
        <p:blipFill>
          <a:blip r:embed="rId2"/>
          <a:stretch>
            <a:fillRect/>
          </a:stretch>
        </p:blipFill>
        <p:spPr>
          <a:xfrm>
            <a:off x="103905" y="1501303"/>
            <a:ext cx="2166624" cy="2092233"/>
          </a:xfrm>
          <a:prstGeom prst="rect">
            <a:avLst/>
          </a:prstGeom>
        </p:spPr>
      </p:pic>
      <p:pic>
        <p:nvPicPr>
          <p:cNvPr id="3" name="Picture 2">
            <a:extLst>
              <a:ext uri="{FF2B5EF4-FFF2-40B4-BE49-F238E27FC236}">
                <a16:creationId xmlns:a16="http://schemas.microsoft.com/office/drawing/2014/main" id="{7231FCFA-4D5F-F54C-92FE-C7FDE7F83C20}"/>
              </a:ext>
            </a:extLst>
          </p:cNvPr>
          <p:cNvPicPr>
            <a:picLocks noChangeAspect="1"/>
          </p:cNvPicPr>
          <p:nvPr/>
        </p:nvPicPr>
        <p:blipFill>
          <a:blip r:embed="rId3"/>
          <a:stretch>
            <a:fillRect/>
          </a:stretch>
        </p:blipFill>
        <p:spPr>
          <a:xfrm>
            <a:off x="2298384" y="1501303"/>
            <a:ext cx="2166624" cy="2101251"/>
          </a:xfrm>
          <a:prstGeom prst="rect">
            <a:avLst/>
          </a:prstGeom>
        </p:spPr>
      </p:pic>
      <p:pic>
        <p:nvPicPr>
          <p:cNvPr id="4" name="Picture 3">
            <a:extLst>
              <a:ext uri="{FF2B5EF4-FFF2-40B4-BE49-F238E27FC236}">
                <a16:creationId xmlns:a16="http://schemas.microsoft.com/office/drawing/2014/main" id="{710994ED-C08B-1046-8489-AECE014A768C}"/>
              </a:ext>
            </a:extLst>
          </p:cNvPr>
          <p:cNvPicPr>
            <a:picLocks noChangeAspect="1"/>
          </p:cNvPicPr>
          <p:nvPr/>
        </p:nvPicPr>
        <p:blipFill>
          <a:blip r:embed="rId4"/>
          <a:stretch>
            <a:fillRect/>
          </a:stretch>
        </p:blipFill>
        <p:spPr>
          <a:xfrm>
            <a:off x="4560374" y="1501302"/>
            <a:ext cx="2187005" cy="2111265"/>
          </a:xfrm>
          <a:prstGeom prst="rect">
            <a:avLst/>
          </a:prstGeom>
        </p:spPr>
      </p:pic>
      <p:sp>
        <p:nvSpPr>
          <p:cNvPr id="32" name="TextBox 31">
            <a:extLst>
              <a:ext uri="{FF2B5EF4-FFF2-40B4-BE49-F238E27FC236}">
                <a16:creationId xmlns:a16="http://schemas.microsoft.com/office/drawing/2014/main" id="{27201B45-2E14-7D4B-A180-A6F1086DE894}"/>
              </a:ext>
            </a:extLst>
          </p:cNvPr>
          <p:cNvSpPr txBox="1"/>
          <p:nvPr/>
        </p:nvSpPr>
        <p:spPr>
          <a:xfrm>
            <a:off x="349326" y="1087898"/>
            <a:ext cx="2145465" cy="230832"/>
          </a:xfrm>
          <a:prstGeom prst="rect">
            <a:avLst/>
          </a:prstGeom>
          <a:solidFill>
            <a:schemeClr val="bg1"/>
          </a:solidFill>
        </p:spPr>
        <p:txBody>
          <a:bodyPr wrap="square" rtlCol="0">
            <a:spAutoFit/>
          </a:bodyPr>
          <a:lstStyle/>
          <a:p>
            <a:r>
              <a:rPr lang="en-US" sz="900" dirty="0"/>
              <a:t>PBT M2-like macrophage =&lt; median</a:t>
            </a:r>
          </a:p>
        </p:txBody>
      </p:sp>
      <p:pic>
        <p:nvPicPr>
          <p:cNvPr id="33" name="Picture 32">
            <a:extLst>
              <a:ext uri="{FF2B5EF4-FFF2-40B4-BE49-F238E27FC236}">
                <a16:creationId xmlns:a16="http://schemas.microsoft.com/office/drawing/2014/main" id="{AD4099E8-5A4F-B147-B20B-287BC1BD8CAE}"/>
              </a:ext>
            </a:extLst>
          </p:cNvPr>
          <p:cNvPicPr>
            <a:picLocks noChangeAspect="1"/>
          </p:cNvPicPr>
          <p:nvPr/>
        </p:nvPicPr>
        <p:blipFill>
          <a:blip r:embed="rId5"/>
          <a:stretch>
            <a:fillRect/>
          </a:stretch>
        </p:blipFill>
        <p:spPr>
          <a:xfrm>
            <a:off x="119729" y="1135270"/>
            <a:ext cx="288245" cy="79354"/>
          </a:xfrm>
          <a:prstGeom prst="rect">
            <a:avLst/>
          </a:prstGeom>
        </p:spPr>
      </p:pic>
      <p:pic>
        <p:nvPicPr>
          <p:cNvPr id="34" name="Picture 33">
            <a:extLst>
              <a:ext uri="{FF2B5EF4-FFF2-40B4-BE49-F238E27FC236}">
                <a16:creationId xmlns:a16="http://schemas.microsoft.com/office/drawing/2014/main" id="{4448FD01-97D0-884E-944C-1A5A19FF15D7}"/>
              </a:ext>
            </a:extLst>
          </p:cNvPr>
          <p:cNvPicPr>
            <a:picLocks noChangeAspect="1"/>
          </p:cNvPicPr>
          <p:nvPr/>
        </p:nvPicPr>
        <p:blipFill>
          <a:blip r:embed="rId6"/>
          <a:stretch>
            <a:fillRect/>
          </a:stretch>
        </p:blipFill>
        <p:spPr>
          <a:xfrm>
            <a:off x="127538" y="1344472"/>
            <a:ext cx="288245" cy="73476"/>
          </a:xfrm>
          <a:prstGeom prst="rect">
            <a:avLst/>
          </a:prstGeom>
        </p:spPr>
      </p:pic>
      <p:sp>
        <p:nvSpPr>
          <p:cNvPr id="35" name="TextBox 34">
            <a:extLst>
              <a:ext uri="{FF2B5EF4-FFF2-40B4-BE49-F238E27FC236}">
                <a16:creationId xmlns:a16="http://schemas.microsoft.com/office/drawing/2014/main" id="{82EBB090-F11E-A441-B1E0-107408939691}"/>
              </a:ext>
            </a:extLst>
          </p:cNvPr>
          <p:cNvSpPr txBox="1"/>
          <p:nvPr/>
        </p:nvSpPr>
        <p:spPr>
          <a:xfrm>
            <a:off x="348943" y="1274884"/>
            <a:ext cx="1815098" cy="230832"/>
          </a:xfrm>
          <a:prstGeom prst="rect">
            <a:avLst/>
          </a:prstGeom>
          <a:noFill/>
        </p:spPr>
        <p:txBody>
          <a:bodyPr wrap="square" rtlCol="0">
            <a:spAutoFit/>
          </a:bodyPr>
          <a:lstStyle/>
          <a:p>
            <a:r>
              <a:rPr lang="en-US" sz="900" dirty="0"/>
              <a:t>PBT M2-like macrophage &gt; median</a:t>
            </a:r>
          </a:p>
        </p:txBody>
      </p:sp>
      <p:sp>
        <p:nvSpPr>
          <p:cNvPr id="36" name="TextBox 35">
            <a:extLst>
              <a:ext uri="{FF2B5EF4-FFF2-40B4-BE49-F238E27FC236}">
                <a16:creationId xmlns:a16="http://schemas.microsoft.com/office/drawing/2014/main" id="{3E16DB46-4635-544C-92E7-F9DFDAB103E7}"/>
              </a:ext>
            </a:extLst>
          </p:cNvPr>
          <p:cNvSpPr txBox="1"/>
          <p:nvPr/>
        </p:nvSpPr>
        <p:spPr>
          <a:xfrm>
            <a:off x="2550965" y="1081809"/>
            <a:ext cx="2045589" cy="230832"/>
          </a:xfrm>
          <a:prstGeom prst="rect">
            <a:avLst/>
          </a:prstGeom>
          <a:solidFill>
            <a:schemeClr val="bg1"/>
          </a:solidFill>
        </p:spPr>
        <p:txBody>
          <a:bodyPr wrap="square" rtlCol="0">
            <a:spAutoFit/>
          </a:bodyPr>
          <a:lstStyle/>
          <a:p>
            <a:r>
              <a:rPr lang="en-US" sz="900" dirty="0"/>
              <a:t>MET M2-like macrophage =&lt; median</a:t>
            </a:r>
          </a:p>
        </p:txBody>
      </p:sp>
      <p:pic>
        <p:nvPicPr>
          <p:cNvPr id="37" name="Picture 36">
            <a:extLst>
              <a:ext uri="{FF2B5EF4-FFF2-40B4-BE49-F238E27FC236}">
                <a16:creationId xmlns:a16="http://schemas.microsoft.com/office/drawing/2014/main" id="{0EA19EA1-DEFC-2B41-A1B4-AB6AF5BC6606}"/>
              </a:ext>
            </a:extLst>
          </p:cNvPr>
          <p:cNvPicPr>
            <a:picLocks noChangeAspect="1"/>
          </p:cNvPicPr>
          <p:nvPr/>
        </p:nvPicPr>
        <p:blipFill>
          <a:blip r:embed="rId5"/>
          <a:stretch>
            <a:fillRect/>
          </a:stretch>
        </p:blipFill>
        <p:spPr>
          <a:xfrm>
            <a:off x="2296530" y="1132354"/>
            <a:ext cx="288245" cy="103768"/>
          </a:xfrm>
          <a:prstGeom prst="rect">
            <a:avLst/>
          </a:prstGeom>
        </p:spPr>
      </p:pic>
      <p:pic>
        <p:nvPicPr>
          <p:cNvPr id="38" name="Picture 37">
            <a:extLst>
              <a:ext uri="{FF2B5EF4-FFF2-40B4-BE49-F238E27FC236}">
                <a16:creationId xmlns:a16="http://schemas.microsoft.com/office/drawing/2014/main" id="{38E58C89-ADC8-6D43-BBE8-3982FCAA25E6}"/>
              </a:ext>
            </a:extLst>
          </p:cNvPr>
          <p:cNvPicPr>
            <a:picLocks noChangeAspect="1"/>
          </p:cNvPicPr>
          <p:nvPr/>
        </p:nvPicPr>
        <p:blipFill>
          <a:blip r:embed="rId6"/>
          <a:stretch>
            <a:fillRect/>
          </a:stretch>
        </p:blipFill>
        <p:spPr>
          <a:xfrm>
            <a:off x="2304339" y="1341556"/>
            <a:ext cx="288245" cy="96082"/>
          </a:xfrm>
          <a:prstGeom prst="rect">
            <a:avLst/>
          </a:prstGeom>
        </p:spPr>
      </p:pic>
      <p:sp>
        <p:nvSpPr>
          <p:cNvPr id="39" name="TextBox 38">
            <a:extLst>
              <a:ext uri="{FF2B5EF4-FFF2-40B4-BE49-F238E27FC236}">
                <a16:creationId xmlns:a16="http://schemas.microsoft.com/office/drawing/2014/main" id="{B49B7152-F902-B84A-A51A-03A32D062E33}"/>
              </a:ext>
            </a:extLst>
          </p:cNvPr>
          <p:cNvSpPr txBox="1"/>
          <p:nvPr/>
        </p:nvSpPr>
        <p:spPr>
          <a:xfrm>
            <a:off x="2550581" y="1268795"/>
            <a:ext cx="1854873" cy="230832"/>
          </a:xfrm>
          <a:prstGeom prst="rect">
            <a:avLst/>
          </a:prstGeom>
          <a:noFill/>
        </p:spPr>
        <p:txBody>
          <a:bodyPr wrap="square" rtlCol="0">
            <a:spAutoFit/>
          </a:bodyPr>
          <a:lstStyle/>
          <a:p>
            <a:r>
              <a:rPr lang="en-US" sz="900" dirty="0"/>
              <a:t>MET M2-like macrophage &gt; median</a:t>
            </a:r>
          </a:p>
        </p:txBody>
      </p:sp>
      <p:sp>
        <p:nvSpPr>
          <p:cNvPr id="40" name="TextBox 39">
            <a:extLst>
              <a:ext uri="{FF2B5EF4-FFF2-40B4-BE49-F238E27FC236}">
                <a16:creationId xmlns:a16="http://schemas.microsoft.com/office/drawing/2014/main" id="{2E69E1A9-B998-E445-9A0F-10054B9668F2}"/>
              </a:ext>
            </a:extLst>
          </p:cNvPr>
          <p:cNvSpPr txBox="1"/>
          <p:nvPr/>
        </p:nvSpPr>
        <p:spPr>
          <a:xfrm>
            <a:off x="4856428" y="1082647"/>
            <a:ext cx="1967790" cy="230832"/>
          </a:xfrm>
          <a:prstGeom prst="rect">
            <a:avLst/>
          </a:prstGeom>
          <a:solidFill>
            <a:schemeClr val="bg1"/>
          </a:solidFill>
        </p:spPr>
        <p:txBody>
          <a:bodyPr wrap="square" rtlCol="0">
            <a:spAutoFit/>
          </a:bodyPr>
          <a:lstStyle/>
          <a:p>
            <a:r>
              <a:rPr lang="en-US" sz="900" dirty="0"/>
              <a:t>MET M2-like macrophage =&lt; median</a:t>
            </a:r>
          </a:p>
        </p:txBody>
      </p:sp>
      <p:pic>
        <p:nvPicPr>
          <p:cNvPr id="41" name="Picture 40">
            <a:extLst>
              <a:ext uri="{FF2B5EF4-FFF2-40B4-BE49-F238E27FC236}">
                <a16:creationId xmlns:a16="http://schemas.microsoft.com/office/drawing/2014/main" id="{9F5A5C42-0607-3547-9E04-DFF614D08475}"/>
              </a:ext>
            </a:extLst>
          </p:cNvPr>
          <p:cNvPicPr>
            <a:picLocks noChangeAspect="1"/>
          </p:cNvPicPr>
          <p:nvPr/>
        </p:nvPicPr>
        <p:blipFill>
          <a:blip r:embed="rId5"/>
          <a:stretch>
            <a:fillRect/>
          </a:stretch>
        </p:blipFill>
        <p:spPr>
          <a:xfrm>
            <a:off x="4560374" y="1132432"/>
            <a:ext cx="288245" cy="103768"/>
          </a:xfrm>
          <a:prstGeom prst="rect">
            <a:avLst/>
          </a:prstGeom>
        </p:spPr>
      </p:pic>
      <p:pic>
        <p:nvPicPr>
          <p:cNvPr id="42" name="Picture 41">
            <a:extLst>
              <a:ext uri="{FF2B5EF4-FFF2-40B4-BE49-F238E27FC236}">
                <a16:creationId xmlns:a16="http://schemas.microsoft.com/office/drawing/2014/main" id="{1AFCE4B1-D781-9643-8713-233285829D89}"/>
              </a:ext>
            </a:extLst>
          </p:cNvPr>
          <p:cNvPicPr>
            <a:picLocks noChangeAspect="1"/>
          </p:cNvPicPr>
          <p:nvPr/>
        </p:nvPicPr>
        <p:blipFill>
          <a:blip r:embed="rId6"/>
          <a:stretch>
            <a:fillRect/>
          </a:stretch>
        </p:blipFill>
        <p:spPr>
          <a:xfrm>
            <a:off x="4568183" y="1341634"/>
            <a:ext cx="288245" cy="96082"/>
          </a:xfrm>
          <a:prstGeom prst="rect">
            <a:avLst/>
          </a:prstGeom>
        </p:spPr>
      </p:pic>
      <p:sp>
        <p:nvSpPr>
          <p:cNvPr id="43" name="TextBox 42">
            <a:extLst>
              <a:ext uri="{FF2B5EF4-FFF2-40B4-BE49-F238E27FC236}">
                <a16:creationId xmlns:a16="http://schemas.microsoft.com/office/drawing/2014/main" id="{1F0A6A3C-CEF7-5340-997B-B758D21AD0A8}"/>
              </a:ext>
            </a:extLst>
          </p:cNvPr>
          <p:cNvSpPr txBox="1"/>
          <p:nvPr/>
        </p:nvSpPr>
        <p:spPr>
          <a:xfrm>
            <a:off x="4848619" y="1269633"/>
            <a:ext cx="2018924" cy="230832"/>
          </a:xfrm>
          <a:prstGeom prst="rect">
            <a:avLst/>
          </a:prstGeom>
          <a:noFill/>
        </p:spPr>
        <p:txBody>
          <a:bodyPr wrap="square" rtlCol="0">
            <a:spAutoFit/>
          </a:bodyPr>
          <a:lstStyle/>
          <a:p>
            <a:r>
              <a:rPr lang="en-US" sz="900" dirty="0"/>
              <a:t>MET M2-like macrophage &gt; median</a:t>
            </a:r>
          </a:p>
        </p:txBody>
      </p:sp>
      <p:sp>
        <p:nvSpPr>
          <p:cNvPr id="18" name="TextBox 17">
            <a:extLst>
              <a:ext uri="{FF2B5EF4-FFF2-40B4-BE49-F238E27FC236}">
                <a16:creationId xmlns:a16="http://schemas.microsoft.com/office/drawing/2014/main" id="{B4942653-CF0F-C447-8B5A-E186EFC122F5}"/>
              </a:ext>
            </a:extLst>
          </p:cNvPr>
          <p:cNvSpPr txBox="1"/>
          <p:nvPr/>
        </p:nvSpPr>
        <p:spPr>
          <a:xfrm>
            <a:off x="348943" y="707933"/>
            <a:ext cx="458780" cy="369332"/>
          </a:xfrm>
          <a:prstGeom prst="rect">
            <a:avLst/>
          </a:prstGeom>
          <a:noFill/>
        </p:spPr>
        <p:txBody>
          <a:bodyPr wrap="none" rtlCol="0">
            <a:spAutoFit/>
          </a:bodyPr>
          <a:lstStyle/>
          <a:p>
            <a:r>
              <a:rPr lang="en-US" dirty="0"/>
              <a:t>(A)</a:t>
            </a:r>
          </a:p>
        </p:txBody>
      </p:sp>
      <p:sp>
        <p:nvSpPr>
          <p:cNvPr id="19" name="TextBox 18">
            <a:extLst>
              <a:ext uri="{FF2B5EF4-FFF2-40B4-BE49-F238E27FC236}">
                <a16:creationId xmlns:a16="http://schemas.microsoft.com/office/drawing/2014/main" id="{D0BBA44F-7312-D04D-9832-81AF10FA1E66}"/>
              </a:ext>
            </a:extLst>
          </p:cNvPr>
          <p:cNvSpPr txBox="1"/>
          <p:nvPr/>
        </p:nvSpPr>
        <p:spPr>
          <a:xfrm>
            <a:off x="2274711" y="697939"/>
            <a:ext cx="450764" cy="369332"/>
          </a:xfrm>
          <a:prstGeom prst="rect">
            <a:avLst/>
          </a:prstGeom>
          <a:noFill/>
        </p:spPr>
        <p:txBody>
          <a:bodyPr wrap="none" rtlCol="0">
            <a:spAutoFit/>
          </a:bodyPr>
          <a:lstStyle/>
          <a:p>
            <a:r>
              <a:rPr lang="en-US" dirty="0"/>
              <a:t>(B)</a:t>
            </a:r>
          </a:p>
        </p:txBody>
      </p:sp>
      <p:sp>
        <p:nvSpPr>
          <p:cNvPr id="20" name="TextBox 19">
            <a:extLst>
              <a:ext uri="{FF2B5EF4-FFF2-40B4-BE49-F238E27FC236}">
                <a16:creationId xmlns:a16="http://schemas.microsoft.com/office/drawing/2014/main" id="{DD81DBD7-B83B-1843-B2D6-BEA374841711}"/>
              </a:ext>
            </a:extLst>
          </p:cNvPr>
          <p:cNvSpPr txBox="1"/>
          <p:nvPr/>
        </p:nvSpPr>
        <p:spPr>
          <a:xfrm>
            <a:off x="4501808" y="712477"/>
            <a:ext cx="449162"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349298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984" y="386624"/>
            <a:ext cx="6500703" cy="369332"/>
          </a:xfrm>
          <a:prstGeom prst="rect">
            <a:avLst/>
          </a:prstGeom>
          <a:noFill/>
        </p:spPr>
        <p:txBody>
          <a:bodyPr wrap="square" rtlCol="0">
            <a:spAutoFit/>
          </a:bodyPr>
          <a:lstStyle/>
          <a:p>
            <a:r>
              <a:rPr lang="en-US" dirty="0"/>
              <a:t>Table S1. Clinical information of samples in Pan-MET dataset</a:t>
            </a:r>
          </a:p>
        </p:txBody>
      </p:sp>
      <p:graphicFrame>
        <p:nvGraphicFramePr>
          <p:cNvPr id="3" name="Table 2"/>
          <p:cNvGraphicFramePr>
            <a:graphicFrameLocks noGrp="1"/>
          </p:cNvGraphicFramePr>
          <p:nvPr>
            <p:extLst>
              <p:ext uri="{D42A27DB-BD31-4B8C-83A1-F6EECF244321}">
                <p14:modId xmlns:p14="http://schemas.microsoft.com/office/powerpoint/2010/main" val="382998937"/>
              </p:ext>
            </p:extLst>
          </p:nvPr>
        </p:nvGraphicFramePr>
        <p:xfrm>
          <a:off x="123191" y="808745"/>
          <a:ext cx="6734809" cy="7085755"/>
        </p:xfrm>
        <a:graphic>
          <a:graphicData uri="http://schemas.openxmlformats.org/drawingml/2006/table">
            <a:tbl>
              <a:tblPr firstRow="1">
                <a:tableStyleId>{9D7B26C5-4107-4FEC-AEDC-1716B250A1EF}</a:tableStyleId>
              </a:tblPr>
              <a:tblGrid>
                <a:gridCol w="1629410">
                  <a:extLst>
                    <a:ext uri="{9D8B030D-6E8A-4147-A177-3AD203B41FA5}">
                      <a16:colId xmlns:a16="http://schemas.microsoft.com/office/drawing/2014/main" val="20000"/>
                    </a:ext>
                  </a:extLst>
                </a:gridCol>
                <a:gridCol w="957943">
                  <a:extLst>
                    <a:ext uri="{9D8B030D-6E8A-4147-A177-3AD203B41FA5}">
                      <a16:colId xmlns:a16="http://schemas.microsoft.com/office/drawing/2014/main" val="20001"/>
                    </a:ext>
                  </a:extLst>
                </a:gridCol>
                <a:gridCol w="986971">
                  <a:extLst>
                    <a:ext uri="{9D8B030D-6E8A-4147-A177-3AD203B41FA5}">
                      <a16:colId xmlns:a16="http://schemas.microsoft.com/office/drawing/2014/main" val="20002"/>
                    </a:ext>
                  </a:extLst>
                </a:gridCol>
                <a:gridCol w="1044349">
                  <a:extLst>
                    <a:ext uri="{9D8B030D-6E8A-4147-A177-3AD203B41FA5}">
                      <a16:colId xmlns:a16="http://schemas.microsoft.com/office/drawing/2014/main" val="20003"/>
                    </a:ext>
                  </a:extLst>
                </a:gridCol>
                <a:gridCol w="1058068">
                  <a:extLst>
                    <a:ext uri="{9D8B030D-6E8A-4147-A177-3AD203B41FA5}">
                      <a16:colId xmlns:a16="http://schemas.microsoft.com/office/drawing/2014/main" val="20004"/>
                    </a:ext>
                  </a:extLst>
                </a:gridCol>
                <a:gridCol w="1058068">
                  <a:extLst>
                    <a:ext uri="{9D8B030D-6E8A-4147-A177-3AD203B41FA5}">
                      <a16:colId xmlns:a16="http://schemas.microsoft.com/office/drawing/2014/main" val="20005"/>
                    </a:ext>
                  </a:extLst>
                </a:gridCol>
              </a:tblGrid>
              <a:tr h="251324">
                <a:tc>
                  <a:txBody>
                    <a:bodyPr/>
                    <a:lstStyle/>
                    <a:p>
                      <a:r>
                        <a:rPr lang="en-US" sz="1100" dirty="0">
                          <a:solidFill>
                            <a:schemeClr val="tx1"/>
                          </a:solidFill>
                        </a:rPr>
                        <a:t>Pairs </a:t>
                      </a:r>
                    </a:p>
                  </a:txBody>
                  <a:tcPr marL="68580" marR="68580" marT="34290" marB="34290"/>
                </a:tc>
                <a:tc>
                  <a:txBody>
                    <a:bodyPr/>
                    <a:lstStyle/>
                    <a:p>
                      <a:r>
                        <a:rPr lang="en-US" sz="1100" baseline="0" dirty="0">
                          <a:solidFill>
                            <a:schemeClr val="tx1"/>
                          </a:solidFill>
                        </a:rPr>
                        <a:t>PBT/BRM (N=21)</a:t>
                      </a:r>
                      <a:endParaRPr lang="en-US" sz="1100" dirty="0">
                        <a:solidFill>
                          <a:schemeClr val="tx1"/>
                        </a:solidFill>
                      </a:endParaRPr>
                    </a:p>
                  </a:txBody>
                  <a:tcPr marL="68580" marR="68580" marT="34290" marB="34290"/>
                </a:tc>
                <a:tc>
                  <a:txBody>
                    <a:bodyPr/>
                    <a:lstStyle/>
                    <a:p>
                      <a:r>
                        <a:rPr lang="en-US" sz="1100" dirty="0">
                          <a:solidFill>
                            <a:schemeClr val="tx1"/>
                          </a:solidFill>
                        </a:rPr>
                        <a:t>PBT/OVM (N=12)</a:t>
                      </a:r>
                    </a:p>
                  </a:txBody>
                  <a:tcPr marL="68580" marR="68580" marT="34290" marB="34290"/>
                </a:tc>
                <a:tc>
                  <a:txBody>
                    <a:bodyPr/>
                    <a:lstStyle/>
                    <a:p>
                      <a:r>
                        <a:rPr lang="en-US" sz="1100" dirty="0">
                          <a:solidFill>
                            <a:schemeClr val="tx1"/>
                          </a:solidFill>
                        </a:rPr>
                        <a:t>PBT/BOM (N=11</a:t>
                      </a:r>
                      <a:r>
                        <a:rPr lang="en-US" sz="1100" baseline="30000" dirty="0">
                          <a:solidFill>
                            <a:schemeClr val="tx1"/>
                          </a:solidFill>
                        </a:rPr>
                        <a:t>a</a:t>
                      </a:r>
                      <a:r>
                        <a:rPr lang="en-US" sz="1100" dirty="0">
                          <a:solidFill>
                            <a:schemeClr val="tx1"/>
                          </a:solidFill>
                        </a:rPr>
                        <a:t>)</a:t>
                      </a:r>
                    </a:p>
                  </a:txBody>
                  <a:tcPr marL="68580" marR="68580" marT="34290" marB="34290"/>
                </a:tc>
                <a:tc>
                  <a:txBody>
                    <a:bodyPr/>
                    <a:lstStyle/>
                    <a:p>
                      <a:r>
                        <a:rPr lang="en-US" sz="1100" dirty="0">
                          <a:solidFill>
                            <a:schemeClr val="tx1"/>
                          </a:solidFill>
                        </a:rPr>
                        <a:t>PBT/GIM</a:t>
                      </a:r>
                    </a:p>
                    <a:p>
                      <a:r>
                        <a:rPr lang="en-US" sz="1100" dirty="0">
                          <a:solidFill>
                            <a:schemeClr val="tx1"/>
                          </a:solidFill>
                        </a:rPr>
                        <a:t> (N=5)</a:t>
                      </a:r>
                    </a:p>
                  </a:txBody>
                  <a:tcPr marL="68580" marR="68580" marT="34290" marB="34290"/>
                </a:tc>
                <a:tc>
                  <a:txBody>
                    <a:bodyPr/>
                    <a:lstStyle/>
                    <a:p>
                      <a:r>
                        <a:rPr lang="en-US" sz="1100" dirty="0">
                          <a:solidFill>
                            <a:schemeClr val="tx1"/>
                          </a:solidFill>
                        </a:rPr>
                        <a:t>Total </a:t>
                      </a:r>
                    </a:p>
                    <a:p>
                      <a:r>
                        <a:rPr lang="en-US" sz="1100" dirty="0">
                          <a:solidFill>
                            <a:schemeClr val="tx1"/>
                          </a:solidFill>
                        </a:rPr>
                        <a:t>(N=49</a:t>
                      </a:r>
                      <a:r>
                        <a:rPr lang="en-US" sz="1100" baseline="30000" dirty="0">
                          <a:solidFill>
                            <a:schemeClr val="tx1"/>
                          </a:solidFill>
                        </a:rPr>
                        <a:t>a</a:t>
                      </a:r>
                      <a:r>
                        <a:rPr lang="en-US" sz="1100" dirty="0">
                          <a:solidFill>
                            <a:schemeClr val="tx1"/>
                          </a:solidFill>
                        </a:rPr>
                        <a:t>)</a:t>
                      </a:r>
                    </a:p>
                  </a:txBody>
                  <a:tcPr marL="68580" marR="68580" marT="34290" marB="34290"/>
                </a:tc>
                <a:extLst>
                  <a:ext uri="{0D108BD9-81ED-4DB2-BD59-A6C34878D82A}">
                    <a16:rowId xmlns:a16="http://schemas.microsoft.com/office/drawing/2014/main" val="10000"/>
                  </a:ext>
                </a:extLst>
              </a:tr>
              <a:tr h="252453">
                <a:tc>
                  <a:txBody>
                    <a:bodyPr/>
                    <a:lstStyle/>
                    <a:p>
                      <a:r>
                        <a:rPr lang="en-US" sz="1100" b="1" dirty="0">
                          <a:solidFill>
                            <a:schemeClr val="tx1"/>
                          </a:solidFill>
                        </a:rPr>
                        <a:t>Age (median (Q1</a:t>
                      </a:r>
                      <a:r>
                        <a:rPr lang="en-US" sz="1100" b="1" baseline="30000" dirty="0">
                          <a:solidFill>
                            <a:schemeClr val="tx1"/>
                          </a:solidFill>
                        </a:rPr>
                        <a:t>b</a:t>
                      </a:r>
                      <a:r>
                        <a:rPr lang="en-US" sz="1100" b="1" dirty="0">
                          <a:solidFill>
                            <a:schemeClr val="tx1"/>
                          </a:solidFill>
                        </a:rPr>
                        <a:t>,Q3</a:t>
                      </a:r>
                      <a:r>
                        <a:rPr lang="en-US" sz="1100" b="1" baseline="30000" dirty="0">
                          <a:solidFill>
                            <a:schemeClr val="tx1"/>
                          </a:solidFill>
                        </a:rPr>
                        <a:t>c</a:t>
                      </a:r>
                      <a:r>
                        <a:rPr lang="en-US" sz="1100" b="1" dirty="0">
                          <a:solidFill>
                            <a:schemeClr val="tx1"/>
                          </a:solidFill>
                        </a:rPr>
                        <a:t>))</a:t>
                      </a:r>
                    </a:p>
                  </a:txBody>
                  <a:tcPr marL="68580" marR="68580" marT="34290" marB="34290"/>
                </a:tc>
                <a:tc>
                  <a:txBody>
                    <a:bodyPr/>
                    <a:lstStyle/>
                    <a:p>
                      <a:r>
                        <a:rPr lang="en-US" sz="1100" dirty="0">
                          <a:solidFill>
                            <a:schemeClr val="tx1"/>
                          </a:solidFill>
                        </a:rPr>
                        <a:t>53 (40, 60)</a:t>
                      </a:r>
                    </a:p>
                  </a:txBody>
                  <a:tcPr marL="68580" marR="68580" marT="34290" marB="34290"/>
                </a:tc>
                <a:tc>
                  <a:txBody>
                    <a:bodyPr/>
                    <a:lstStyle/>
                    <a:p>
                      <a:r>
                        <a:rPr lang="en-US" sz="1100" dirty="0">
                          <a:solidFill>
                            <a:schemeClr val="tx1"/>
                          </a:solidFill>
                        </a:rPr>
                        <a:t>41 (38, 50)</a:t>
                      </a:r>
                    </a:p>
                  </a:txBody>
                  <a:tcPr marL="68580" marR="68580" marT="34290" marB="34290"/>
                </a:tc>
                <a:tc>
                  <a:txBody>
                    <a:bodyPr/>
                    <a:lstStyle/>
                    <a:p>
                      <a:r>
                        <a:rPr lang="en-US" sz="1100" dirty="0">
                          <a:solidFill>
                            <a:schemeClr val="tx1"/>
                          </a:solidFill>
                        </a:rPr>
                        <a:t>54(47, 58)</a:t>
                      </a:r>
                    </a:p>
                  </a:txBody>
                  <a:tcPr marL="68580" marR="68580" marT="34290" marB="34290"/>
                </a:tc>
                <a:tc>
                  <a:txBody>
                    <a:bodyPr/>
                    <a:lstStyle/>
                    <a:p>
                      <a:r>
                        <a:rPr lang="en-US" sz="1100" dirty="0">
                          <a:solidFill>
                            <a:schemeClr val="tx1"/>
                          </a:solidFill>
                        </a:rPr>
                        <a:t>51 (48, 57)</a:t>
                      </a:r>
                    </a:p>
                  </a:txBody>
                  <a:tcPr marL="68580" marR="68580" marT="34290" marB="34290"/>
                </a:tc>
                <a:tc>
                  <a:txBody>
                    <a:bodyPr/>
                    <a:lstStyle/>
                    <a:p>
                      <a:r>
                        <a:rPr lang="en-US" sz="1100" dirty="0">
                          <a:solidFill>
                            <a:schemeClr val="tx1"/>
                          </a:solidFill>
                        </a:rPr>
                        <a:t>50 (40, 57)</a:t>
                      </a:r>
                    </a:p>
                  </a:txBody>
                  <a:tcPr marL="68580" marR="68580" marT="34290" marB="34290"/>
                </a:tc>
                <a:extLst>
                  <a:ext uri="{0D108BD9-81ED-4DB2-BD59-A6C34878D82A}">
                    <a16:rowId xmlns:a16="http://schemas.microsoft.com/office/drawing/2014/main" val="3604283544"/>
                  </a:ext>
                </a:extLst>
              </a:tr>
              <a:tr h="252453">
                <a:tc>
                  <a:txBody>
                    <a:bodyPr/>
                    <a:lstStyle/>
                    <a:p>
                      <a:r>
                        <a:rPr lang="en-US" sz="1100" b="1" dirty="0">
                          <a:solidFill>
                            <a:schemeClr val="tx1"/>
                          </a:solidFill>
                        </a:rPr>
                        <a:t>Race (n, %</a:t>
                      </a:r>
                      <a:r>
                        <a:rPr lang="en-US" sz="1100" b="1" baseline="30000" dirty="0">
                          <a:solidFill>
                            <a:schemeClr val="tx1"/>
                          </a:solidFill>
                        </a:rPr>
                        <a:t>c</a:t>
                      </a:r>
                      <a:r>
                        <a:rPr lang="en-US" sz="1100" b="1" dirty="0">
                          <a:solidFill>
                            <a:schemeClr val="tx1"/>
                          </a:solidFill>
                        </a:rPr>
                        <a:t>)</a:t>
                      </a:r>
                    </a:p>
                    <a:p>
                      <a:r>
                        <a:rPr lang="en-US" sz="1100" b="1" dirty="0">
                          <a:solidFill>
                            <a:schemeClr val="tx1"/>
                          </a:solidFill>
                        </a:rPr>
                        <a:t>  White</a:t>
                      </a:r>
                    </a:p>
                    <a:p>
                      <a:r>
                        <a:rPr lang="en-US" sz="1100" b="1" dirty="0">
                          <a:solidFill>
                            <a:schemeClr val="tx1"/>
                          </a:solidFill>
                        </a:rPr>
                        <a:t>  Black</a:t>
                      </a:r>
                    </a:p>
                  </a:txBody>
                  <a:tcPr marL="68580" marR="68580" marT="34290" marB="34290"/>
                </a:tc>
                <a:tc>
                  <a:txBody>
                    <a:bodyPr/>
                    <a:lstStyle/>
                    <a:p>
                      <a:endParaRPr lang="en-US" sz="1100" dirty="0">
                        <a:solidFill>
                          <a:schemeClr val="tx1"/>
                        </a:solidFill>
                      </a:endParaRPr>
                    </a:p>
                    <a:p>
                      <a:r>
                        <a:rPr lang="en-US" sz="1100" dirty="0">
                          <a:solidFill>
                            <a:schemeClr val="tx1"/>
                          </a:solidFill>
                        </a:rPr>
                        <a:t>17 (81%)</a:t>
                      </a:r>
                    </a:p>
                    <a:p>
                      <a:r>
                        <a:rPr lang="en-US" sz="1100" dirty="0">
                          <a:solidFill>
                            <a:schemeClr val="tx1"/>
                          </a:solidFill>
                        </a:rPr>
                        <a:t>4 (19%)</a:t>
                      </a:r>
                    </a:p>
                  </a:txBody>
                  <a:tcPr marL="68580" marR="68580" marT="34290" marB="34290"/>
                </a:tc>
                <a:tc>
                  <a:txBody>
                    <a:bodyPr/>
                    <a:lstStyle/>
                    <a:p>
                      <a:endParaRPr lang="en-US" sz="1100" dirty="0">
                        <a:solidFill>
                          <a:schemeClr val="tx1"/>
                        </a:solidFill>
                      </a:endParaRPr>
                    </a:p>
                    <a:p>
                      <a:r>
                        <a:rPr lang="en-US" sz="1100" dirty="0">
                          <a:solidFill>
                            <a:schemeClr val="tx1"/>
                          </a:solidFill>
                        </a:rPr>
                        <a:t>11 (100%)</a:t>
                      </a:r>
                    </a:p>
                    <a:p>
                      <a:r>
                        <a:rPr lang="en-US" sz="1100" dirty="0">
                          <a:solidFill>
                            <a:schemeClr val="tx1"/>
                          </a:solidFill>
                        </a:rPr>
                        <a:t>0</a:t>
                      </a:r>
                    </a:p>
                    <a:p>
                      <a:r>
                        <a:rPr lang="en-US" sz="1100" dirty="0">
                          <a:solidFill>
                            <a:schemeClr val="tx1"/>
                          </a:solidFill>
                        </a:rPr>
                        <a:t>1 missing</a:t>
                      </a:r>
                    </a:p>
                  </a:txBody>
                  <a:tcPr marL="68580" marR="68580" marT="34290" marB="34290"/>
                </a:tc>
                <a:tc>
                  <a:txBody>
                    <a:bodyPr/>
                    <a:lstStyle/>
                    <a:p>
                      <a:endParaRPr lang="en-US" sz="1100" dirty="0">
                        <a:solidFill>
                          <a:schemeClr val="tx1"/>
                        </a:solidFill>
                      </a:endParaRPr>
                    </a:p>
                    <a:p>
                      <a:r>
                        <a:rPr lang="en-US" sz="1100" dirty="0">
                          <a:solidFill>
                            <a:schemeClr val="tx1"/>
                          </a:solidFill>
                        </a:rPr>
                        <a:t>10 (91%)</a:t>
                      </a:r>
                    </a:p>
                    <a:p>
                      <a:r>
                        <a:rPr lang="en-US" sz="1100" dirty="0">
                          <a:solidFill>
                            <a:schemeClr val="tx1"/>
                          </a:solidFill>
                        </a:rPr>
                        <a:t>1 (9%)</a:t>
                      </a:r>
                    </a:p>
                  </a:txBody>
                  <a:tcPr marL="68580" marR="68580" marT="34290" marB="34290"/>
                </a:tc>
                <a:tc>
                  <a:txBody>
                    <a:bodyPr/>
                    <a:lstStyle/>
                    <a:p>
                      <a:endParaRPr lang="en-US" sz="1100" dirty="0">
                        <a:solidFill>
                          <a:schemeClr val="tx1"/>
                        </a:solidFill>
                      </a:endParaRPr>
                    </a:p>
                    <a:p>
                      <a:r>
                        <a:rPr lang="en-US" sz="1100" dirty="0">
                          <a:solidFill>
                            <a:schemeClr val="tx1"/>
                          </a:solidFill>
                        </a:rPr>
                        <a:t>3 (60%)</a:t>
                      </a:r>
                    </a:p>
                    <a:p>
                      <a:r>
                        <a:rPr lang="en-US" sz="1100" dirty="0">
                          <a:solidFill>
                            <a:schemeClr val="tx1"/>
                          </a:solidFill>
                        </a:rPr>
                        <a:t>2 (40%)</a:t>
                      </a:r>
                    </a:p>
                  </a:txBody>
                  <a:tcPr marL="68580" marR="68580" marT="34290" marB="34290"/>
                </a:tc>
                <a:tc>
                  <a:txBody>
                    <a:bodyPr/>
                    <a:lstStyle/>
                    <a:p>
                      <a:endParaRPr lang="en-US" sz="1100" dirty="0">
                        <a:solidFill>
                          <a:schemeClr val="tx1"/>
                        </a:solidFill>
                      </a:endParaRPr>
                    </a:p>
                    <a:p>
                      <a:r>
                        <a:rPr lang="en-US" sz="1100" dirty="0">
                          <a:solidFill>
                            <a:schemeClr val="tx1"/>
                          </a:solidFill>
                        </a:rPr>
                        <a:t>41 (85%)</a:t>
                      </a:r>
                    </a:p>
                    <a:p>
                      <a:r>
                        <a:rPr lang="en-US" sz="1100" dirty="0">
                          <a:solidFill>
                            <a:schemeClr val="tx1"/>
                          </a:solidFill>
                        </a:rPr>
                        <a:t>7 (15%)</a:t>
                      </a:r>
                    </a:p>
                    <a:p>
                      <a:r>
                        <a:rPr lang="en-US" sz="1100" dirty="0">
                          <a:solidFill>
                            <a:schemeClr val="tx1"/>
                          </a:solidFill>
                        </a:rPr>
                        <a:t>1 missing</a:t>
                      </a:r>
                    </a:p>
                  </a:txBody>
                  <a:tcPr marL="68580" marR="68580" marT="34290" marB="34290"/>
                </a:tc>
                <a:extLst>
                  <a:ext uri="{0D108BD9-81ED-4DB2-BD59-A6C34878D82A}">
                    <a16:rowId xmlns:a16="http://schemas.microsoft.com/office/drawing/2014/main" val="943872321"/>
                  </a:ext>
                </a:extLst>
              </a:tr>
              <a:tr h="252453">
                <a:tc>
                  <a:txBody>
                    <a:bodyPr/>
                    <a:lstStyle/>
                    <a:p>
                      <a:r>
                        <a:rPr lang="en-US" sz="1100" b="1" dirty="0">
                          <a:solidFill>
                            <a:schemeClr val="tx1"/>
                          </a:solidFill>
                        </a:rPr>
                        <a:t>Post menopausal  (n, %)</a:t>
                      </a:r>
                    </a:p>
                  </a:txBody>
                  <a:tcPr marL="68580" marR="68580" marT="34290" marB="34290"/>
                </a:tc>
                <a:tc>
                  <a:txBody>
                    <a:bodyPr/>
                    <a:lstStyle/>
                    <a:p>
                      <a:r>
                        <a:rPr lang="en-US" sz="1100" dirty="0">
                          <a:solidFill>
                            <a:schemeClr val="tx1"/>
                          </a:solidFill>
                        </a:rPr>
                        <a:t>6 (55%)</a:t>
                      </a:r>
                    </a:p>
                    <a:p>
                      <a:r>
                        <a:rPr lang="en-US" sz="1100" dirty="0">
                          <a:solidFill>
                            <a:schemeClr val="tx1"/>
                          </a:solidFill>
                        </a:rPr>
                        <a:t>10 missing</a:t>
                      </a:r>
                    </a:p>
                  </a:txBody>
                  <a:tcPr marL="68580" marR="68580" marT="34290" marB="34290"/>
                </a:tc>
                <a:tc>
                  <a:txBody>
                    <a:bodyPr/>
                    <a:lstStyle/>
                    <a:p>
                      <a:r>
                        <a:rPr lang="en-US" sz="1100" dirty="0">
                          <a:solidFill>
                            <a:schemeClr val="tx1"/>
                          </a:solidFill>
                        </a:rPr>
                        <a:t>3 (25%)</a:t>
                      </a:r>
                    </a:p>
                  </a:txBody>
                  <a:tcPr marL="68580" marR="68580" marT="34290" marB="34290"/>
                </a:tc>
                <a:tc>
                  <a:txBody>
                    <a:bodyPr/>
                    <a:lstStyle/>
                    <a:p>
                      <a:r>
                        <a:rPr lang="en-US" sz="1100" dirty="0">
                          <a:solidFill>
                            <a:schemeClr val="tx1"/>
                          </a:solidFill>
                        </a:rPr>
                        <a:t>5 (50%)</a:t>
                      </a:r>
                    </a:p>
                    <a:p>
                      <a:r>
                        <a:rPr lang="en-US" sz="1100" dirty="0">
                          <a:solidFill>
                            <a:schemeClr val="tx1"/>
                          </a:solidFill>
                        </a:rPr>
                        <a:t>1 missing</a:t>
                      </a:r>
                    </a:p>
                  </a:txBody>
                  <a:tcPr marL="68580" marR="68580" marT="34290" marB="34290"/>
                </a:tc>
                <a:tc>
                  <a:txBody>
                    <a:bodyPr/>
                    <a:lstStyle/>
                    <a:p>
                      <a:r>
                        <a:rPr lang="en-US" sz="1100" dirty="0">
                          <a:solidFill>
                            <a:schemeClr val="tx1"/>
                          </a:solidFill>
                        </a:rPr>
                        <a:t>1 (25%)</a:t>
                      </a:r>
                    </a:p>
                    <a:p>
                      <a:r>
                        <a:rPr lang="en-US" sz="1100" dirty="0">
                          <a:solidFill>
                            <a:schemeClr val="tx1"/>
                          </a:solidFill>
                        </a:rPr>
                        <a:t>1 missing</a:t>
                      </a:r>
                    </a:p>
                  </a:txBody>
                  <a:tcPr marL="68580" marR="68580" marT="34290" marB="34290"/>
                </a:tc>
                <a:tc>
                  <a:txBody>
                    <a:bodyPr/>
                    <a:lstStyle/>
                    <a:p>
                      <a:r>
                        <a:rPr lang="en-US" sz="1100" dirty="0">
                          <a:solidFill>
                            <a:schemeClr val="tx1"/>
                          </a:solidFill>
                        </a:rPr>
                        <a:t>15 (41%)</a:t>
                      </a:r>
                    </a:p>
                    <a:p>
                      <a:r>
                        <a:rPr lang="en-US" sz="1100" dirty="0">
                          <a:solidFill>
                            <a:schemeClr val="tx1"/>
                          </a:solidFill>
                        </a:rPr>
                        <a:t>12 missing</a:t>
                      </a:r>
                    </a:p>
                  </a:txBody>
                  <a:tcPr marL="68580" marR="68580" marT="34290" marB="34290"/>
                </a:tc>
                <a:extLst>
                  <a:ext uri="{0D108BD9-81ED-4DB2-BD59-A6C34878D82A}">
                    <a16:rowId xmlns:a16="http://schemas.microsoft.com/office/drawing/2014/main" val="3568542156"/>
                  </a:ext>
                </a:extLst>
              </a:tr>
              <a:tr h="252453">
                <a:tc>
                  <a:txBody>
                    <a:bodyPr/>
                    <a:lstStyle/>
                    <a:p>
                      <a:r>
                        <a:rPr lang="en-US" sz="1100" b="1" dirty="0">
                          <a:solidFill>
                            <a:schemeClr val="tx1"/>
                          </a:solidFill>
                        </a:rPr>
                        <a:t>HR+ (ER+ or PR+)</a:t>
                      </a:r>
                    </a:p>
                    <a:p>
                      <a:r>
                        <a:rPr lang="en-US" sz="1100" b="1" dirty="0">
                          <a:solidFill>
                            <a:schemeClr val="tx1"/>
                          </a:solidFill>
                        </a:rPr>
                        <a:t>(n, %)</a:t>
                      </a:r>
                    </a:p>
                  </a:txBody>
                  <a:tcPr marL="68580" marR="68580" marT="34290" marB="34290"/>
                </a:tc>
                <a:tc>
                  <a:txBody>
                    <a:bodyPr/>
                    <a:lstStyle/>
                    <a:p>
                      <a:r>
                        <a:rPr lang="en-US" sz="1100" dirty="0">
                          <a:solidFill>
                            <a:schemeClr val="tx1"/>
                          </a:solidFill>
                        </a:rPr>
                        <a:t>10 (48%)</a:t>
                      </a:r>
                    </a:p>
                  </a:txBody>
                  <a:tcPr marL="68580" marR="68580" marT="34290" marB="34290"/>
                </a:tc>
                <a:tc>
                  <a:txBody>
                    <a:bodyPr/>
                    <a:lstStyle/>
                    <a:p>
                      <a:r>
                        <a:rPr lang="en-US" sz="1100" dirty="0">
                          <a:solidFill>
                            <a:schemeClr val="tx1"/>
                          </a:solidFill>
                        </a:rPr>
                        <a:t>10 (83%)</a:t>
                      </a:r>
                    </a:p>
                  </a:txBody>
                  <a:tcPr marL="68580" marR="68580" marT="34290" marB="34290"/>
                </a:tc>
                <a:tc>
                  <a:txBody>
                    <a:bodyPr/>
                    <a:lstStyle/>
                    <a:p>
                      <a:r>
                        <a:rPr lang="en-US" sz="1100" dirty="0">
                          <a:solidFill>
                            <a:schemeClr val="tx1"/>
                          </a:solidFill>
                        </a:rPr>
                        <a:t>11 (100%)</a:t>
                      </a:r>
                    </a:p>
                  </a:txBody>
                  <a:tcPr marL="68580" marR="68580" marT="34290" marB="34290"/>
                </a:tc>
                <a:tc>
                  <a:txBody>
                    <a:bodyPr/>
                    <a:lstStyle/>
                    <a:p>
                      <a:r>
                        <a:rPr lang="en-US" sz="1100" dirty="0">
                          <a:solidFill>
                            <a:schemeClr val="tx1"/>
                          </a:solidFill>
                        </a:rPr>
                        <a:t>4 (80%)</a:t>
                      </a:r>
                    </a:p>
                  </a:txBody>
                  <a:tcPr marL="68580" marR="68580" marT="34290" marB="34290"/>
                </a:tc>
                <a:tc>
                  <a:txBody>
                    <a:bodyPr/>
                    <a:lstStyle/>
                    <a:p>
                      <a:r>
                        <a:rPr lang="en-US" sz="1100" dirty="0">
                          <a:solidFill>
                            <a:schemeClr val="tx1"/>
                          </a:solidFill>
                        </a:rPr>
                        <a:t>35 (71%)</a:t>
                      </a:r>
                    </a:p>
                  </a:txBody>
                  <a:tcPr marL="68580" marR="68580" marT="34290" marB="34290"/>
                </a:tc>
                <a:extLst>
                  <a:ext uri="{0D108BD9-81ED-4DB2-BD59-A6C34878D82A}">
                    <a16:rowId xmlns:a16="http://schemas.microsoft.com/office/drawing/2014/main" val="10001"/>
                  </a:ext>
                </a:extLst>
              </a:tr>
              <a:tr h="2524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HER2 (n, %)</a:t>
                      </a:r>
                    </a:p>
                    <a:p>
                      <a:r>
                        <a:rPr lang="en-US" sz="1100" b="1" dirty="0">
                          <a:solidFill>
                            <a:schemeClr val="tx1"/>
                          </a:solidFill>
                        </a:rPr>
                        <a:t>  HER2+</a:t>
                      </a:r>
                    </a:p>
                    <a:p>
                      <a:r>
                        <a:rPr lang="en-US" sz="1100" b="1" dirty="0">
                          <a:solidFill>
                            <a:schemeClr val="tx1"/>
                          </a:solidFill>
                        </a:rPr>
                        <a:t>  HER2-</a:t>
                      </a:r>
                    </a:p>
                    <a:p>
                      <a:r>
                        <a:rPr lang="en-US" sz="1100" b="1" dirty="0">
                          <a:solidFill>
                            <a:schemeClr val="tx1"/>
                          </a:solidFill>
                        </a:rPr>
                        <a:t>  HER2 equivocal</a:t>
                      </a:r>
                    </a:p>
                  </a:txBody>
                  <a:tcPr marL="68580" marR="68580" marT="34290" marB="34290"/>
                </a:tc>
                <a:tc>
                  <a:txBody>
                    <a:bodyPr/>
                    <a:lstStyle/>
                    <a:p>
                      <a:endParaRPr lang="en-US" sz="1100" dirty="0">
                        <a:solidFill>
                          <a:schemeClr val="tx1"/>
                        </a:solidFill>
                      </a:endParaRPr>
                    </a:p>
                    <a:p>
                      <a:r>
                        <a:rPr lang="en-US" sz="1100" dirty="0">
                          <a:solidFill>
                            <a:schemeClr val="tx1"/>
                          </a:solidFill>
                        </a:rPr>
                        <a:t>8 (38%)</a:t>
                      </a:r>
                    </a:p>
                    <a:p>
                      <a:r>
                        <a:rPr lang="en-US" sz="1100" dirty="0">
                          <a:solidFill>
                            <a:schemeClr val="tx1"/>
                          </a:solidFill>
                        </a:rPr>
                        <a:t>13 (62%)</a:t>
                      </a:r>
                    </a:p>
                    <a:p>
                      <a:r>
                        <a:rPr lang="en-US" sz="1100" dirty="0">
                          <a:solidFill>
                            <a:schemeClr val="tx1"/>
                          </a:solidFill>
                        </a:rPr>
                        <a:t>0</a:t>
                      </a:r>
                    </a:p>
                  </a:txBody>
                  <a:tcPr marL="68580" marR="68580" marT="34290" marB="34290"/>
                </a:tc>
                <a:tc>
                  <a:txBody>
                    <a:bodyPr/>
                    <a:lstStyle/>
                    <a:p>
                      <a:endParaRPr lang="en-US" sz="1100" dirty="0">
                        <a:solidFill>
                          <a:schemeClr val="tx1"/>
                        </a:solidFill>
                      </a:endParaRPr>
                    </a:p>
                    <a:p>
                      <a:r>
                        <a:rPr lang="en-US" sz="1100" dirty="0">
                          <a:solidFill>
                            <a:schemeClr val="tx1"/>
                          </a:solidFill>
                        </a:rPr>
                        <a:t>1 (10%)</a:t>
                      </a:r>
                    </a:p>
                    <a:p>
                      <a:r>
                        <a:rPr lang="en-US" sz="1100" dirty="0">
                          <a:solidFill>
                            <a:schemeClr val="tx1"/>
                          </a:solidFill>
                        </a:rPr>
                        <a:t>6 (60%)</a:t>
                      </a:r>
                    </a:p>
                    <a:p>
                      <a:r>
                        <a:rPr lang="en-US" sz="1100" dirty="0">
                          <a:solidFill>
                            <a:schemeClr val="tx1"/>
                          </a:solidFill>
                        </a:rPr>
                        <a:t>3 (30%)</a:t>
                      </a:r>
                    </a:p>
                    <a:p>
                      <a:r>
                        <a:rPr lang="en-US" sz="1100" dirty="0">
                          <a:solidFill>
                            <a:schemeClr val="tx1"/>
                          </a:solidFill>
                        </a:rPr>
                        <a:t>2 missing</a:t>
                      </a:r>
                    </a:p>
                  </a:txBody>
                  <a:tcPr marL="68580" marR="68580" marT="34290" marB="34290"/>
                </a:tc>
                <a:tc>
                  <a:txBody>
                    <a:bodyPr/>
                    <a:lstStyle/>
                    <a:p>
                      <a:endParaRPr lang="en-US" sz="1100" dirty="0">
                        <a:solidFill>
                          <a:schemeClr val="tx1"/>
                        </a:solidFill>
                      </a:endParaRPr>
                    </a:p>
                    <a:p>
                      <a:r>
                        <a:rPr lang="en-US" sz="1100" dirty="0">
                          <a:solidFill>
                            <a:schemeClr val="tx1"/>
                          </a:solidFill>
                        </a:rPr>
                        <a:t>1 (9%)</a:t>
                      </a:r>
                    </a:p>
                    <a:p>
                      <a:r>
                        <a:rPr lang="en-US" sz="1100" dirty="0">
                          <a:solidFill>
                            <a:schemeClr val="tx1"/>
                          </a:solidFill>
                        </a:rPr>
                        <a:t>10 (91%)</a:t>
                      </a:r>
                    </a:p>
                    <a:p>
                      <a:r>
                        <a:rPr lang="en-US" sz="1100" dirty="0">
                          <a:solidFill>
                            <a:schemeClr val="tx1"/>
                          </a:solidFill>
                        </a:rPr>
                        <a:t>0</a:t>
                      </a:r>
                    </a:p>
                    <a:p>
                      <a:endParaRPr lang="en-US" sz="1100" dirty="0">
                        <a:solidFill>
                          <a:schemeClr val="tx1"/>
                        </a:solidFill>
                      </a:endParaRPr>
                    </a:p>
                  </a:txBody>
                  <a:tcPr marL="68580" marR="68580" marT="34290" marB="34290"/>
                </a:tc>
                <a:tc>
                  <a:txBody>
                    <a:bodyPr/>
                    <a:lstStyle/>
                    <a:p>
                      <a:endParaRPr lang="en-US" sz="1100" dirty="0">
                        <a:solidFill>
                          <a:schemeClr val="tx1"/>
                        </a:solidFill>
                      </a:endParaRPr>
                    </a:p>
                    <a:p>
                      <a:r>
                        <a:rPr lang="en-US" sz="1100" dirty="0">
                          <a:solidFill>
                            <a:schemeClr val="tx1"/>
                          </a:solidFill>
                        </a:rPr>
                        <a:t>1 (20%)</a:t>
                      </a:r>
                    </a:p>
                    <a:p>
                      <a:r>
                        <a:rPr lang="en-US" sz="1100" dirty="0">
                          <a:solidFill>
                            <a:schemeClr val="tx1"/>
                          </a:solidFill>
                        </a:rPr>
                        <a:t>4 (80%)</a:t>
                      </a:r>
                    </a:p>
                    <a:p>
                      <a:r>
                        <a:rPr lang="en-US" sz="1100" dirty="0">
                          <a:solidFill>
                            <a:schemeClr val="tx1"/>
                          </a:solidFill>
                        </a:rPr>
                        <a:t>0</a:t>
                      </a:r>
                    </a:p>
                  </a:txBody>
                  <a:tcPr marL="68580" marR="68580" marT="34290" marB="34290"/>
                </a:tc>
                <a:tc>
                  <a:txBody>
                    <a:bodyPr/>
                    <a:lstStyle/>
                    <a:p>
                      <a:endParaRPr lang="en-US" sz="1100" dirty="0">
                        <a:solidFill>
                          <a:schemeClr val="tx1"/>
                        </a:solidFill>
                      </a:endParaRPr>
                    </a:p>
                    <a:p>
                      <a:r>
                        <a:rPr lang="en-US" sz="1100" dirty="0">
                          <a:solidFill>
                            <a:schemeClr val="tx1"/>
                          </a:solidFill>
                        </a:rPr>
                        <a:t>11 (23%)</a:t>
                      </a:r>
                    </a:p>
                    <a:p>
                      <a:r>
                        <a:rPr lang="en-US" sz="1100" dirty="0">
                          <a:solidFill>
                            <a:schemeClr val="tx1"/>
                          </a:solidFill>
                        </a:rPr>
                        <a:t>33 (70%)</a:t>
                      </a:r>
                    </a:p>
                    <a:p>
                      <a:r>
                        <a:rPr lang="en-US" sz="1100" dirty="0">
                          <a:solidFill>
                            <a:schemeClr val="tx1"/>
                          </a:solidFill>
                        </a:rPr>
                        <a:t>3 (6%)</a:t>
                      </a:r>
                    </a:p>
                    <a:p>
                      <a:r>
                        <a:rPr lang="en-US" sz="1100" dirty="0">
                          <a:solidFill>
                            <a:schemeClr val="tx1"/>
                          </a:solidFill>
                        </a:rPr>
                        <a:t>2 missing</a:t>
                      </a:r>
                    </a:p>
                  </a:txBody>
                  <a:tcPr marL="68580" marR="68580" marT="34290" marB="34290"/>
                </a:tc>
                <a:extLst>
                  <a:ext uri="{0D108BD9-81ED-4DB2-BD59-A6C34878D82A}">
                    <a16:rowId xmlns:a16="http://schemas.microsoft.com/office/drawing/2014/main" val="10003"/>
                  </a:ext>
                </a:extLst>
              </a:tr>
              <a:tr h="2524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HR/HER2 status (n, %)</a:t>
                      </a:r>
                    </a:p>
                    <a:p>
                      <a:r>
                        <a:rPr lang="en-US" sz="1100" b="1" dirty="0">
                          <a:solidFill>
                            <a:schemeClr val="tx1"/>
                          </a:solidFill>
                        </a:rPr>
                        <a:t>  HR+/HER2+ </a:t>
                      </a:r>
                    </a:p>
                    <a:p>
                      <a:r>
                        <a:rPr lang="en-US" sz="1100" b="1" dirty="0">
                          <a:solidFill>
                            <a:schemeClr val="tx1"/>
                          </a:solidFill>
                        </a:rPr>
                        <a:t>  HR+/HER2-</a:t>
                      </a:r>
                    </a:p>
                    <a:p>
                      <a:r>
                        <a:rPr lang="en-US" sz="1100" b="1" dirty="0">
                          <a:solidFill>
                            <a:schemeClr val="tx1"/>
                          </a:solidFill>
                        </a:rPr>
                        <a:t>  HR+/HER2 equivocal</a:t>
                      </a:r>
                    </a:p>
                    <a:p>
                      <a:r>
                        <a:rPr lang="en-US" sz="1100" b="1" dirty="0">
                          <a:solidFill>
                            <a:schemeClr val="tx1"/>
                          </a:solidFill>
                        </a:rPr>
                        <a:t>  HR-/HER2+</a:t>
                      </a:r>
                    </a:p>
                    <a:p>
                      <a:r>
                        <a:rPr lang="en-US" sz="1100" b="1" dirty="0">
                          <a:solidFill>
                            <a:schemeClr val="tx1"/>
                          </a:solidFill>
                        </a:rPr>
                        <a:t>  Triple negative </a:t>
                      </a:r>
                    </a:p>
                  </a:txBody>
                  <a:tcPr marL="68580" marR="68580" marT="34290" marB="34290"/>
                </a:tc>
                <a:tc>
                  <a:txBody>
                    <a:bodyPr/>
                    <a:lstStyle/>
                    <a:p>
                      <a:endParaRPr lang="en-US" sz="1100" dirty="0">
                        <a:solidFill>
                          <a:schemeClr val="tx1"/>
                        </a:solidFill>
                      </a:endParaRPr>
                    </a:p>
                    <a:p>
                      <a:r>
                        <a:rPr lang="en-US" sz="1100" dirty="0">
                          <a:solidFill>
                            <a:schemeClr val="tx1"/>
                          </a:solidFill>
                        </a:rPr>
                        <a:t>5 (24%)</a:t>
                      </a:r>
                    </a:p>
                    <a:p>
                      <a:r>
                        <a:rPr lang="en-US" sz="1100" dirty="0">
                          <a:solidFill>
                            <a:schemeClr val="tx1"/>
                          </a:solidFill>
                        </a:rPr>
                        <a:t>5 (24%)</a:t>
                      </a:r>
                    </a:p>
                    <a:p>
                      <a:r>
                        <a:rPr lang="en-US" sz="1100" dirty="0">
                          <a:solidFill>
                            <a:schemeClr val="tx1"/>
                          </a:solidFill>
                        </a:rPr>
                        <a:t>0</a:t>
                      </a:r>
                    </a:p>
                    <a:p>
                      <a:r>
                        <a:rPr lang="en-US" sz="1100" dirty="0">
                          <a:solidFill>
                            <a:schemeClr val="tx1"/>
                          </a:solidFill>
                        </a:rPr>
                        <a:t>3 (14%)</a:t>
                      </a:r>
                    </a:p>
                    <a:p>
                      <a:r>
                        <a:rPr lang="en-US" sz="1100" dirty="0">
                          <a:solidFill>
                            <a:schemeClr val="tx1"/>
                          </a:solidFill>
                        </a:rPr>
                        <a:t>8 (38%)</a:t>
                      </a:r>
                    </a:p>
                  </a:txBody>
                  <a:tcPr marL="68580" marR="68580" marT="34290" marB="34290"/>
                </a:tc>
                <a:tc>
                  <a:txBody>
                    <a:bodyPr/>
                    <a:lstStyle/>
                    <a:p>
                      <a:endParaRPr lang="en-US" sz="1100" dirty="0">
                        <a:solidFill>
                          <a:schemeClr val="tx1"/>
                        </a:solidFill>
                      </a:endParaRPr>
                    </a:p>
                    <a:p>
                      <a:r>
                        <a:rPr lang="en-US" sz="1100" dirty="0">
                          <a:solidFill>
                            <a:schemeClr val="tx1"/>
                          </a:solidFill>
                        </a:rPr>
                        <a:t>1 (10%)</a:t>
                      </a:r>
                    </a:p>
                    <a:p>
                      <a:r>
                        <a:rPr lang="en-US" sz="1100" dirty="0">
                          <a:solidFill>
                            <a:schemeClr val="tx1"/>
                          </a:solidFill>
                        </a:rPr>
                        <a:t>5 (50%)</a:t>
                      </a:r>
                    </a:p>
                    <a:p>
                      <a:r>
                        <a:rPr lang="en-US" sz="1100" dirty="0">
                          <a:solidFill>
                            <a:schemeClr val="tx1"/>
                          </a:solidFill>
                        </a:rPr>
                        <a:t>3 (30%)</a:t>
                      </a:r>
                    </a:p>
                    <a:p>
                      <a:r>
                        <a:rPr lang="en-US" sz="1100" dirty="0">
                          <a:solidFill>
                            <a:schemeClr val="tx1"/>
                          </a:solidFill>
                        </a:rPr>
                        <a:t>0</a:t>
                      </a:r>
                    </a:p>
                    <a:p>
                      <a:r>
                        <a:rPr lang="en-US" sz="1100" dirty="0">
                          <a:solidFill>
                            <a:schemeClr val="tx1"/>
                          </a:solidFill>
                        </a:rPr>
                        <a:t>1 (10%)</a:t>
                      </a:r>
                    </a:p>
                    <a:p>
                      <a:r>
                        <a:rPr lang="en-US" sz="1100" dirty="0">
                          <a:solidFill>
                            <a:schemeClr val="tx1"/>
                          </a:solidFill>
                        </a:rPr>
                        <a:t>2 missing</a:t>
                      </a:r>
                    </a:p>
                  </a:txBody>
                  <a:tcPr marL="68580" marR="68580" marT="34290" marB="34290"/>
                </a:tc>
                <a:tc>
                  <a:txBody>
                    <a:bodyPr/>
                    <a:lstStyle/>
                    <a:p>
                      <a:endParaRPr lang="en-US" sz="1100" dirty="0">
                        <a:solidFill>
                          <a:schemeClr val="tx1"/>
                        </a:solidFill>
                      </a:endParaRPr>
                    </a:p>
                    <a:p>
                      <a:r>
                        <a:rPr lang="en-US" sz="1100" dirty="0">
                          <a:solidFill>
                            <a:schemeClr val="tx1"/>
                          </a:solidFill>
                        </a:rPr>
                        <a:t>1 (9%)</a:t>
                      </a:r>
                    </a:p>
                    <a:p>
                      <a:r>
                        <a:rPr lang="en-US" sz="1100" dirty="0">
                          <a:solidFill>
                            <a:schemeClr val="tx1"/>
                          </a:solidFill>
                        </a:rPr>
                        <a:t>10 (91%)</a:t>
                      </a:r>
                    </a:p>
                    <a:p>
                      <a:r>
                        <a:rPr lang="en-US" sz="1100" dirty="0">
                          <a:solidFill>
                            <a:schemeClr val="tx1"/>
                          </a:solidFill>
                        </a:rPr>
                        <a:t>0</a:t>
                      </a:r>
                    </a:p>
                    <a:p>
                      <a:r>
                        <a:rPr lang="en-US" sz="1100" dirty="0">
                          <a:solidFill>
                            <a:schemeClr val="tx1"/>
                          </a:solidFill>
                        </a:rPr>
                        <a:t>0</a:t>
                      </a:r>
                    </a:p>
                    <a:p>
                      <a:r>
                        <a:rPr lang="en-US" sz="1100" dirty="0">
                          <a:solidFill>
                            <a:schemeClr val="tx1"/>
                          </a:solidFill>
                        </a:rPr>
                        <a:t>0</a:t>
                      </a:r>
                    </a:p>
                  </a:txBody>
                  <a:tcPr marL="68580" marR="68580" marT="34290" marB="34290"/>
                </a:tc>
                <a:tc>
                  <a:txBody>
                    <a:bodyPr/>
                    <a:lstStyle/>
                    <a:p>
                      <a:endParaRPr lang="en-US" sz="1100" dirty="0">
                        <a:solidFill>
                          <a:schemeClr val="tx1"/>
                        </a:solidFill>
                      </a:endParaRPr>
                    </a:p>
                    <a:p>
                      <a:r>
                        <a:rPr lang="en-US" sz="1100" dirty="0">
                          <a:solidFill>
                            <a:schemeClr val="tx1"/>
                          </a:solidFill>
                        </a:rPr>
                        <a:t>1 (20%)</a:t>
                      </a:r>
                    </a:p>
                    <a:p>
                      <a:r>
                        <a:rPr lang="en-US" sz="1100" dirty="0">
                          <a:solidFill>
                            <a:schemeClr val="tx1"/>
                          </a:solidFill>
                        </a:rPr>
                        <a:t>3 (60%)</a:t>
                      </a:r>
                    </a:p>
                    <a:p>
                      <a:r>
                        <a:rPr lang="en-US" sz="1100" dirty="0">
                          <a:solidFill>
                            <a:schemeClr val="tx1"/>
                          </a:solidFill>
                        </a:rPr>
                        <a:t>0</a:t>
                      </a:r>
                    </a:p>
                    <a:p>
                      <a:r>
                        <a:rPr lang="en-US" sz="1100" dirty="0">
                          <a:solidFill>
                            <a:schemeClr val="tx1"/>
                          </a:solidFill>
                        </a:rPr>
                        <a:t>0</a:t>
                      </a:r>
                    </a:p>
                    <a:p>
                      <a:r>
                        <a:rPr lang="en-US" sz="1100" dirty="0">
                          <a:solidFill>
                            <a:schemeClr val="tx1"/>
                          </a:solidFill>
                        </a:rPr>
                        <a:t>1 (20%)</a:t>
                      </a:r>
                    </a:p>
                  </a:txBody>
                  <a:tcPr marL="68580" marR="68580" marT="34290" marB="34290"/>
                </a:tc>
                <a:tc>
                  <a:txBody>
                    <a:bodyPr/>
                    <a:lstStyle/>
                    <a:p>
                      <a:endParaRPr lang="en-US" sz="1100" dirty="0">
                        <a:solidFill>
                          <a:schemeClr val="tx1"/>
                        </a:solidFill>
                      </a:endParaRPr>
                    </a:p>
                    <a:p>
                      <a:r>
                        <a:rPr lang="en-US" sz="1100" dirty="0">
                          <a:solidFill>
                            <a:schemeClr val="tx1"/>
                          </a:solidFill>
                        </a:rPr>
                        <a:t>8 (18%)</a:t>
                      </a:r>
                    </a:p>
                    <a:p>
                      <a:r>
                        <a:rPr lang="en-US" sz="1100" dirty="0">
                          <a:solidFill>
                            <a:schemeClr val="tx1"/>
                          </a:solidFill>
                        </a:rPr>
                        <a:t>23 (52%)</a:t>
                      </a:r>
                    </a:p>
                    <a:p>
                      <a:r>
                        <a:rPr lang="en-US" sz="1100" dirty="0">
                          <a:solidFill>
                            <a:schemeClr val="tx1"/>
                          </a:solidFill>
                        </a:rPr>
                        <a:t>3 (7%)</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3 (7%)</a:t>
                      </a:r>
                    </a:p>
                    <a:p>
                      <a:r>
                        <a:rPr lang="en-US" sz="1100" dirty="0">
                          <a:solidFill>
                            <a:schemeClr val="tx1"/>
                          </a:solidFill>
                        </a:rPr>
                        <a:t>10 (21%)</a:t>
                      </a:r>
                    </a:p>
                    <a:p>
                      <a:r>
                        <a:rPr lang="en-US" sz="1100" dirty="0">
                          <a:solidFill>
                            <a:schemeClr val="tx1"/>
                          </a:solidFill>
                        </a:rPr>
                        <a:t>2 missing</a:t>
                      </a:r>
                    </a:p>
                  </a:txBody>
                  <a:tcPr marL="68580" marR="68580" marT="34290" marB="34290"/>
                </a:tc>
                <a:extLst>
                  <a:ext uri="{0D108BD9-81ED-4DB2-BD59-A6C34878D82A}">
                    <a16:rowId xmlns:a16="http://schemas.microsoft.com/office/drawing/2014/main" val="3649695882"/>
                  </a:ext>
                </a:extLst>
              </a:tr>
              <a:tr h="138189">
                <a:tc>
                  <a:txBody>
                    <a:bodyPr/>
                    <a:lstStyle/>
                    <a:p>
                      <a:r>
                        <a:rPr lang="en-US" sz="1100" b="1" dirty="0">
                          <a:solidFill>
                            <a:schemeClr val="tx1"/>
                          </a:solidFill>
                        </a:rPr>
                        <a:t>Histology (n, %)</a:t>
                      </a:r>
                    </a:p>
                    <a:p>
                      <a:r>
                        <a:rPr lang="en-US" sz="1100" b="1" dirty="0">
                          <a:solidFill>
                            <a:schemeClr val="tx1"/>
                          </a:solidFill>
                        </a:rPr>
                        <a:t>  IDC</a:t>
                      </a:r>
                    </a:p>
                    <a:p>
                      <a:r>
                        <a:rPr lang="en-US" sz="1100" b="1" dirty="0">
                          <a:solidFill>
                            <a:schemeClr val="tx1"/>
                          </a:solidFill>
                        </a:rPr>
                        <a:t>  ILC</a:t>
                      </a:r>
                    </a:p>
                    <a:p>
                      <a:r>
                        <a:rPr lang="en-US" sz="1100" b="1" dirty="0">
                          <a:solidFill>
                            <a:schemeClr val="tx1"/>
                          </a:solidFill>
                        </a:rPr>
                        <a:t>  mixed</a:t>
                      </a:r>
                    </a:p>
                  </a:txBody>
                  <a:tcPr marL="68580" marR="68580" marT="34290" marB="34290"/>
                </a:tc>
                <a:tc>
                  <a:txBody>
                    <a:bodyPr/>
                    <a:lstStyle/>
                    <a:p>
                      <a:endParaRPr lang="en-US" sz="1100" dirty="0">
                        <a:solidFill>
                          <a:schemeClr val="tx1"/>
                        </a:solidFill>
                      </a:endParaRPr>
                    </a:p>
                    <a:p>
                      <a:r>
                        <a:rPr lang="en-US" sz="1100" dirty="0">
                          <a:solidFill>
                            <a:schemeClr val="tx1"/>
                          </a:solidFill>
                        </a:rPr>
                        <a:t>19 (90%)</a:t>
                      </a:r>
                    </a:p>
                    <a:p>
                      <a:r>
                        <a:rPr lang="en-US" sz="1100" dirty="0">
                          <a:solidFill>
                            <a:schemeClr val="tx1"/>
                          </a:solidFill>
                        </a:rPr>
                        <a:t>1 (5%)</a:t>
                      </a:r>
                    </a:p>
                    <a:p>
                      <a:r>
                        <a:rPr lang="en-US" sz="1100" dirty="0">
                          <a:solidFill>
                            <a:schemeClr val="tx1"/>
                          </a:solidFill>
                        </a:rPr>
                        <a:t>1 (5%)</a:t>
                      </a:r>
                    </a:p>
                  </a:txBody>
                  <a:tcPr marL="68580" marR="68580" marT="34290" marB="34290"/>
                </a:tc>
                <a:tc>
                  <a:txBody>
                    <a:bodyPr/>
                    <a:lstStyle/>
                    <a:p>
                      <a:endParaRPr lang="en-US" sz="1100" dirty="0">
                        <a:solidFill>
                          <a:schemeClr val="tx1"/>
                        </a:solidFill>
                      </a:endParaRPr>
                    </a:p>
                    <a:p>
                      <a:r>
                        <a:rPr lang="en-US" sz="1100" dirty="0">
                          <a:solidFill>
                            <a:schemeClr val="tx1"/>
                          </a:solidFill>
                        </a:rPr>
                        <a:t>4 (33%)</a:t>
                      </a:r>
                    </a:p>
                    <a:p>
                      <a:r>
                        <a:rPr lang="en-US" sz="1100" dirty="0">
                          <a:solidFill>
                            <a:schemeClr val="tx1"/>
                          </a:solidFill>
                        </a:rPr>
                        <a:t>6 (50%)</a:t>
                      </a:r>
                    </a:p>
                    <a:p>
                      <a:r>
                        <a:rPr lang="en-US" sz="1100" dirty="0">
                          <a:solidFill>
                            <a:schemeClr val="tx1"/>
                          </a:solidFill>
                        </a:rPr>
                        <a:t>2 (17%)</a:t>
                      </a:r>
                    </a:p>
                    <a:p>
                      <a:endParaRPr lang="en-US" sz="1100" dirty="0">
                        <a:solidFill>
                          <a:schemeClr val="tx1"/>
                        </a:solidFill>
                      </a:endParaRPr>
                    </a:p>
                  </a:txBody>
                  <a:tcPr marL="68580" marR="68580" marT="34290" marB="34290"/>
                </a:tc>
                <a:tc>
                  <a:txBody>
                    <a:bodyPr/>
                    <a:lstStyle/>
                    <a:p>
                      <a:endParaRPr lang="en-US" sz="1100" dirty="0">
                        <a:solidFill>
                          <a:schemeClr val="tx1"/>
                        </a:solidFill>
                      </a:endParaRPr>
                    </a:p>
                    <a:p>
                      <a:r>
                        <a:rPr lang="en-US" sz="1100" dirty="0">
                          <a:solidFill>
                            <a:schemeClr val="tx1"/>
                          </a:solidFill>
                        </a:rPr>
                        <a:t>8 (73%)</a:t>
                      </a:r>
                    </a:p>
                    <a:p>
                      <a:r>
                        <a:rPr lang="en-US" sz="1100" dirty="0">
                          <a:solidFill>
                            <a:schemeClr val="tx1"/>
                          </a:solidFill>
                        </a:rPr>
                        <a:t>1 (9%)</a:t>
                      </a:r>
                    </a:p>
                    <a:p>
                      <a:r>
                        <a:rPr lang="en-US" sz="1100" dirty="0">
                          <a:solidFill>
                            <a:schemeClr val="tx1"/>
                          </a:solidFill>
                        </a:rPr>
                        <a:t>2 (18%)</a:t>
                      </a:r>
                    </a:p>
                  </a:txBody>
                  <a:tcPr marL="68580" marR="68580" marT="34290" marB="34290"/>
                </a:tc>
                <a:tc>
                  <a:txBody>
                    <a:bodyPr/>
                    <a:lstStyle/>
                    <a:p>
                      <a:endParaRPr lang="en-US" sz="1100" dirty="0">
                        <a:solidFill>
                          <a:schemeClr val="tx1"/>
                        </a:solidFill>
                      </a:endParaRPr>
                    </a:p>
                    <a:p>
                      <a:r>
                        <a:rPr lang="en-US" sz="1100" dirty="0">
                          <a:solidFill>
                            <a:schemeClr val="tx1"/>
                          </a:solidFill>
                        </a:rPr>
                        <a:t>3 (60%)</a:t>
                      </a:r>
                    </a:p>
                    <a:p>
                      <a:r>
                        <a:rPr lang="en-US" sz="1100" dirty="0">
                          <a:solidFill>
                            <a:schemeClr val="tx1"/>
                          </a:solidFill>
                        </a:rPr>
                        <a:t>2 (40%)</a:t>
                      </a:r>
                    </a:p>
                  </a:txBody>
                  <a:tcPr marL="68580" marR="68580" marT="34290" marB="34290"/>
                </a:tc>
                <a:tc>
                  <a:txBody>
                    <a:bodyPr/>
                    <a:lstStyle/>
                    <a:p>
                      <a:endParaRPr lang="en-US" sz="1100" dirty="0">
                        <a:solidFill>
                          <a:schemeClr val="tx1"/>
                        </a:solidFill>
                      </a:endParaRPr>
                    </a:p>
                    <a:p>
                      <a:r>
                        <a:rPr lang="en-US" sz="1100" dirty="0">
                          <a:solidFill>
                            <a:schemeClr val="tx1"/>
                          </a:solidFill>
                        </a:rPr>
                        <a:t>34 (69%)</a:t>
                      </a:r>
                    </a:p>
                    <a:p>
                      <a:r>
                        <a:rPr lang="en-US" sz="1100" dirty="0">
                          <a:solidFill>
                            <a:schemeClr val="tx1"/>
                          </a:solidFill>
                        </a:rPr>
                        <a:t>10 (20%)</a:t>
                      </a:r>
                    </a:p>
                    <a:p>
                      <a:r>
                        <a:rPr lang="en-US" sz="1100" dirty="0">
                          <a:solidFill>
                            <a:schemeClr val="tx1"/>
                          </a:solidFill>
                        </a:rPr>
                        <a:t>5 (10%)</a:t>
                      </a:r>
                    </a:p>
                  </a:txBody>
                  <a:tcPr marL="68580" marR="68580" marT="34290" marB="34290"/>
                </a:tc>
                <a:extLst>
                  <a:ext uri="{0D108BD9-81ED-4DB2-BD59-A6C34878D82A}">
                    <a16:rowId xmlns:a16="http://schemas.microsoft.com/office/drawing/2014/main" val="10004"/>
                  </a:ext>
                </a:extLst>
              </a:tr>
              <a:tr h="8226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Stage (n,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I /II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III</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  IV</a:t>
                      </a:r>
                    </a:p>
                  </a:txBody>
                  <a:tcPr marL="68580" marR="68580" marT="34290" marB="34290"/>
                </a:tc>
                <a:tc>
                  <a:txBody>
                    <a:bodyPr/>
                    <a:lstStyle/>
                    <a:p>
                      <a:endParaRPr lang="en-US" sz="1100" dirty="0">
                        <a:solidFill>
                          <a:schemeClr val="tx1"/>
                        </a:solidFill>
                      </a:endParaRPr>
                    </a:p>
                    <a:p>
                      <a:r>
                        <a:rPr lang="en-US" sz="1100" dirty="0">
                          <a:solidFill>
                            <a:schemeClr val="tx1"/>
                          </a:solidFill>
                        </a:rPr>
                        <a:t>12 (57%)</a:t>
                      </a:r>
                    </a:p>
                    <a:p>
                      <a:r>
                        <a:rPr lang="en-US" sz="1100" dirty="0">
                          <a:solidFill>
                            <a:schemeClr val="tx1"/>
                          </a:solidFill>
                        </a:rPr>
                        <a:t>6 (29%)</a:t>
                      </a:r>
                    </a:p>
                    <a:p>
                      <a:r>
                        <a:rPr lang="en-US" sz="1100" dirty="0">
                          <a:solidFill>
                            <a:schemeClr val="tx1"/>
                          </a:solidFill>
                        </a:rPr>
                        <a:t>3 (14%)</a:t>
                      </a:r>
                    </a:p>
                  </a:txBody>
                  <a:tcPr marL="68580" marR="68580" marT="34290" marB="34290"/>
                </a:tc>
                <a:tc>
                  <a:txBody>
                    <a:bodyPr/>
                    <a:lstStyle/>
                    <a:p>
                      <a:endParaRPr lang="en-US" sz="1100" dirty="0">
                        <a:solidFill>
                          <a:schemeClr val="tx1"/>
                        </a:solidFill>
                      </a:endParaRPr>
                    </a:p>
                    <a:p>
                      <a:r>
                        <a:rPr lang="en-US" sz="1100" dirty="0">
                          <a:solidFill>
                            <a:schemeClr val="tx1"/>
                          </a:solidFill>
                        </a:rPr>
                        <a:t>10 (83%)</a:t>
                      </a:r>
                    </a:p>
                    <a:p>
                      <a:r>
                        <a:rPr lang="en-US" sz="1100" dirty="0">
                          <a:solidFill>
                            <a:schemeClr val="tx1"/>
                          </a:solidFill>
                        </a:rPr>
                        <a:t>2 (17%)</a:t>
                      </a:r>
                    </a:p>
                    <a:p>
                      <a:r>
                        <a:rPr lang="en-US" sz="1100" dirty="0">
                          <a:solidFill>
                            <a:schemeClr val="tx1"/>
                          </a:solidFill>
                        </a:rPr>
                        <a:t>0</a:t>
                      </a:r>
                    </a:p>
                  </a:txBody>
                  <a:tcPr marL="68580" marR="68580" marT="34290" marB="34290"/>
                </a:tc>
                <a:tc>
                  <a:txBody>
                    <a:bodyPr/>
                    <a:lstStyle/>
                    <a:p>
                      <a:endParaRPr lang="en-US" sz="1100" dirty="0">
                        <a:solidFill>
                          <a:schemeClr val="tx1"/>
                        </a:solidFill>
                      </a:endParaRPr>
                    </a:p>
                    <a:p>
                      <a:r>
                        <a:rPr lang="en-US" sz="1100" dirty="0">
                          <a:solidFill>
                            <a:schemeClr val="tx1"/>
                          </a:solidFill>
                        </a:rPr>
                        <a:t>4 (36%)</a:t>
                      </a:r>
                    </a:p>
                    <a:p>
                      <a:r>
                        <a:rPr lang="en-US" sz="1100" dirty="0">
                          <a:solidFill>
                            <a:schemeClr val="tx1"/>
                          </a:solidFill>
                        </a:rPr>
                        <a:t>4 (36%)</a:t>
                      </a:r>
                    </a:p>
                    <a:p>
                      <a:r>
                        <a:rPr lang="en-US" sz="1100" dirty="0">
                          <a:solidFill>
                            <a:schemeClr val="tx1"/>
                          </a:solidFill>
                        </a:rPr>
                        <a:t>3 (27%)</a:t>
                      </a:r>
                    </a:p>
                  </a:txBody>
                  <a:tcPr marL="68580" marR="68580" marT="34290" marB="34290"/>
                </a:tc>
                <a:tc>
                  <a:txBody>
                    <a:bodyPr/>
                    <a:lstStyle/>
                    <a:p>
                      <a:endParaRPr lang="en-US" sz="1100" dirty="0">
                        <a:solidFill>
                          <a:schemeClr val="tx1"/>
                        </a:solidFill>
                      </a:endParaRPr>
                    </a:p>
                    <a:p>
                      <a:r>
                        <a:rPr lang="en-US" sz="1100" dirty="0">
                          <a:solidFill>
                            <a:schemeClr val="tx1"/>
                          </a:solidFill>
                        </a:rPr>
                        <a:t>2 (40%)</a:t>
                      </a:r>
                    </a:p>
                    <a:p>
                      <a:r>
                        <a:rPr lang="en-US" sz="1100" dirty="0">
                          <a:solidFill>
                            <a:schemeClr val="tx1"/>
                          </a:solidFill>
                        </a:rPr>
                        <a:t>3 (60%)</a:t>
                      </a:r>
                    </a:p>
                    <a:p>
                      <a:r>
                        <a:rPr lang="en-US" sz="1100" dirty="0">
                          <a:solidFill>
                            <a:schemeClr val="tx1"/>
                          </a:solidFill>
                        </a:rPr>
                        <a:t>0</a:t>
                      </a:r>
                    </a:p>
                  </a:txBody>
                  <a:tcPr marL="68580" marR="68580" marT="34290" marB="34290"/>
                </a:tc>
                <a:tc>
                  <a:txBody>
                    <a:bodyPr/>
                    <a:lstStyle/>
                    <a:p>
                      <a:endParaRPr lang="en-US" sz="1100" dirty="0">
                        <a:solidFill>
                          <a:schemeClr val="tx1"/>
                        </a:solidFill>
                      </a:endParaRPr>
                    </a:p>
                    <a:p>
                      <a:r>
                        <a:rPr lang="en-US" sz="1100" dirty="0">
                          <a:solidFill>
                            <a:schemeClr val="tx1"/>
                          </a:solidFill>
                        </a:rPr>
                        <a:t>28 (57%)</a:t>
                      </a:r>
                    </a:p>
                    <a:p>
                      <a:r>
                        <a:rPr lang="en-US" sz="1100" dirty="0">
                          <a:solidFill>
                            <a:schemeClr val="tx1"/>
                          </a:solidFill>
                        </a:rPr>
                        <a:t>15 (31%)</a:t>
                      </a:r>
                    </a:p>
                    <a:p>
                      <a:r>
                        <a:rPr lang="en-US" sz="1100" dirty="0">
                          <a:solidFill>
                            <a:schemeClr val="tx1"/>
                          </a:solidFill>
                        </a:rPr>
                        <a:t>6 (12%)</a:t>
                      </a:r>
                    </a:p>
                  </a:txBody>
                  <a:tcPr marL="68580" marR="68580" marT="34290" marB="34290"/>
                </a:tc>
                <a:extLst>
                  <a:ext uri="{0D108BD9-81ED-4DB2-BD59-A6C34878D82A}">
                    <a16:rowId xmlns:a16="http://schemas.microsoft.com/office/drawing/2014/main" val="10005"/>
                  </a:ext>
                </a:extLst>
              </a:tr>
              <a:tr h="497928">
                <a:tc>
                  <a:txBody>
                    <a:bodyPr/>
                    <a:lstStyle/>
                    <a:p>
                      <a:r>
                        <a:rPr lang="en-US" sz="1100" b="1" dirty="0">
                          <a:solidFill>
                            <a:schemeClr val="tx1"/>
                          </a:solidFill>
                        </a:rPr>
                        <a:t>MFS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rPr>
                        <a:t>(month median (Q1, Q3))</a:t>
                      </a:r>
                      <a:endParaRPr lang="en-US" sz="1100" b="1" dirty="0">
                        <a:solidFill>
                          <a:schemeClr val="tx1"/>
                        </a:solidFill>
                      </a:endParaRPr>
                    </a:p>
                  </a:txBody>
                  <a:tcPr marL="68580" marR="68580" marT="34290" marB="34290"/>
                </a:tc>
                <a:tc>
                  <a:txBody>
                    <a:bodyPr/>
                    <a:lstStyle/>
                    <a:p>
                      <a:r>
                        <a:rPr lang="en-US" sz="1100" dirty="0">
                          <a:solidFill>
                            <a:schemeClr val="tx1"/>
                          </a:solidFill>
                        </a:rPr>
                        <a:t>31 (22, 55)</a:t>
                      </a:r>
                    </a:p>
                  </a:txBody>
                  <a:tcPr marL="68580" marR="68580" marT="34290" marB="34290"/>
                </a:tc>
                <a:tc>
                  <a:txBody>
                    <a:bodyPr/>
                    <a:lstStyle/>
                    <a:p>
                      <a:r>
                        <a:rPr lang="en-US" sz="1100" dirty="0">
                          <a:solidFill>
                            <a:schemeClr val="tx1"/>
                          </a:solidFill>
                        </a:rPr>
                        <a:t>60 (21, 90)</a:t>
                      </a:r>
                    </a:p>
                    <a:p>
                      <a:r>
                        <a:rPr lang="en-US" sz="1100" dirty="0">
                          <a:solidFill>
                            <a:schemeClr val="tx1"/>
                          </a:solidFill>
                        </a:rPr>
                        <a:t>1 missing</a:t>
                      </a:r>
                    </a:p>
                  </a:txBody>
                  <a:tcPr marL="68580" marR="68580" marT="34290" marB="34290"/>
                </a:tc>
                <a:tc>
                  <a:txBody>
                    <a:bodyPr/>
                    <a:lstStyle/>
                    <a:p>
                      <a:r>
                        <a:rPr lang="en-US" sz="1100" dirty="0">
                          <a:solidFill>
                            <a:schemeClr val="tx1"/>
                          </a:solidFill>
                        </a:rPr>
                        <a:t>24 (9, 40)</a:t>
                      </a:r>
                    </a:p>
                  </a:txBody>
                  <a:tcPr marL="68580" marR="68580" marT="34290" marB="34290"/>
                </a:tc>
                <a:tc>
                  <a:txBody>
                    <a:bodyPr/>
                    <a:lstStyle/>
                    <a:p>
                      <a:r>
                        <a:rPr lang="en-US" sz="1100" dirty="0">
                          <a:solidFill>
                            <a:schemeClr val="tx1"/>
                          </a:solidFill>
                        </a:rPr>
                        <a:t>60 (48, 69)</a:t>
                      </a:r>
                    </a:p>
                    <a:p>
                      <a:r>
                        <a:rPr lang="en-US" sz="1100" dirty="0">
                          <a:solidFill>
                            <a:schemeClr val="tx1"/>
                          </a:solidFill>
                        </a:rPr>
                        <a:t>1 missing</a:t>
                      </a:r>
                    </a:p>
                  </a:txBody>
                  <a:tcPr marL="68580" marR="68580" marT="34290" marB="34290"/>
                </a:tc>
                <a:tc>
                  <a:txBody>
                    <a:bodyPr/>
                    <a:lstStyle/>
                    <a:p>
                      <a:r>
                        <a:rPr lang="en-US" sz="1100" dirty="0">
                          <a:solidFill>
                            <a:schemeClr val="tx1"/>
                          </a:solidFill>
                        </a:rPr>
                        <a:t>37 (20, 60)</a:t>
                      </a:r>
                    </a:p>
                    <a:p>
                      <a:r>
                        <a:rPr lang="en-US" sz="1100" dirty="0">
                          <a:solidFill>
                            <a:schemeClr val="tx1"/>
                          </a:solidFill>
                        </a:rPr>
                        <a:t>2 missing</a:t>
                      </a:r>
                    </a:p>
                  </a:txBody>
                  <a:tcPr marL="68580" marR="68580" marT="34290" marB="34290"/>
                </a:tc>
                <a:extLst>
                  <a:ext uri="{0D108BD9-81ED-4DB2-BD59-A6C34878D82A}">
                    <a16:rowId xmlns:a16="http://schemas.microsoft.com/office/drawing/2014/main" val="10006"/>
                  </a:ext>
                </a:extLst>
              </a:tr>
              <a:tr h="5064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SPM</a:t>
                      </a:r>
                      <a:r>
                        <a:rPr lang="en-US" sz="1100" b="1" baseline="0"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rPr>
                        <a:t>(month median (Q1, Q3))</a:t>
                      </a:r>
                      <a:endParaRPr lang="en-US" sz="1100" b="1" dirty="0">
                        <a:solidFill>
                          <a:schemeClr val="tx1"/>
                        </a:solidFill>
                      </a:endParaRPr>
                    </a:p>
                  </a:txBody>
                  <a:tcPr marL="68580" marR="68580" marT="34290" marB="34290"/>
                </a:tc>
                <a:tc>
                  <a:txBody>
                    <a:bodyPr/>
                    <a:lstStyle/>
                    <a:p>
                      <a:r>
                        <a:rPr lang="en-US" sz="1100" dirty="0">
                          <a:solidFill>
                            <a:schemeClr val="tx1"/>
                          </a:solidFill>
                        </a:rPr>
                        <a:t>14 (7, 30)</a:t>
                      </a:r>
                    </a:p>
                  </a:txBody>
                  <a:tcPr marL="68580" marR="68580" marT="34290" marB="34290"/>
                </a:tc>
                <a:tc>
                  <a:txBody>
                    <a:bodyPr/>
                    <a:lstStyle/>
                    <a:p>
                      <a:r>
                        <a:rPr lang="en-US" sz="1100" dirty="0">
                          <a:solidFill>
                            <a:schemeClr val="tx1"/>
                          </a:solidFill>
                        </a:rPr>
                        <a:t>29 (9, 57)</a:t>
                      </a:r>
                    </a:p>
                    <a:p>
                      <a:r>
                        <a:rPr lang="en-US" sz="1100" dirty="0">
                          <a:solidFill>
                            <a:schemeClr val="tx1"/>
                          </a:solidFill>
                        </a:rPr>
                        <a:t>2 missing</a:t>
                      </a:r>
                    </a:p>
                  </a:txBody>
                  <a:tcPr marL="68580" marR="68580" marT="34290" marB="34290"/>
                </a:tc>
                <a:tc>
                  <a:txBody>
                    <a:bodyPr/>
                    <a:lstStyle/>
                    <a:p>
                      <a:r>
                        <a:rPr lang="en-US" sz="1100" dirty="0">
                          <a:solidFill>
                            <a:schemeClr val="tx1"/>
                          </a:solidFill>
                        </a:rPr>
                        <a:t>18 (3, 21)</a:t>
                      </a:r>
                    </a:p>
                  </a:txBody>
                  <a:tcPr marL="68580" marR="68580" marT="34290" marB="34290"/>
                </a:tc>
                <a:tc>
                  <a:txBody>
                    <a:bodyPr/>
                    <a:lstStyle/>
                    <a:p>
                      <a:r>
                        <a:rPr lang="en-US" sz="1100" dirty="0">
                          <a:solidFill>
                            <a:schemeClr val="tx1"/>
                          </a:solidFill>
                        </a:rPr>
                        <a:t>21 (19, 28)</a:t>
                      </a:r>
                    </a:p>
                    <a:p>
                      <a:r>
                        <a:rPr lang="en-US" sz="1100" dirty="0">
                          <a:solidFill>
                            <a:schemeClr val="tx1"/>
                          </a:solidFill>
                        </a:rPr>
                        <a:t>1 missing</a:t>
                      </a:r>
                    </a:p>
                  </a:txBody>
                  <a:tcPr marL="68580" marR="68580" marT="34290" marB="34290"/>
                </a:tc>
                <a:tc>
                  <a:txBody>
                    <a:bodyPr/>
                    <a:lstStyle/>
                    <a:p>
                      <a:r>
                        <a:rPr lang="en-US" sz="1100" dirty="0">
                          <a:solidFill>
                            <a:schemeClr val="tx1"/>
                          </a:solidFill>
                        </a:rPr>
                        <a:t>18 (6, 39)</a:t>
                      </a:r>
                    </a:p>
                    <a:p>
                      <a:r>
                        <a:rPr lang="en-US" sz="1100" dirty="0">
                          <a:solidFill>
                            <a:schemeClr val="tx1"/>
                          </a:solidFill>
                        </a:rPr>
                        <a:t>3 missing</a:t>
                      </a:r>
                    </a:p>
                  </a:txBody>
                  <a:tcPr marL="68580" marR="68580" marT="34290" marB="34290"/>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B614FA01-A798-524A-B59E-C59655A0B8FF}"/>
              </a:ext>
            </a:extLst>
          </p:cNvPr>
          <p:cNvSpPr txBox="1"/>
          <p:nvPr/>
        </p:nvSpPr>
        <p:spPr>
          <a:xfrm>
            <a:off x="190676" y="8026963"/>
            <a:ext cx="6476647" cy="830997"/>
          </a:xfrm>
          <a:prstGeom prst="rect">
            <a:avLst/>
          </a:prstGeom>
          <a:noFill/>
        </p:spPr>
        <p:txBody>
          <a:bodyPr wrap="square" rtlCol="0">
            <a:spAutoFit/>
          </a:bodyPr>
          <a:lstStyle/>
          <a:p>
            <a:pPr marL="228600" indent="-228600">
              <a:buFont typeface="+mj-lt"/>
              <a:buAutoNum type="alphaLcPeriod"/>
            </a:pPr>
            <a:r>
              <a:rPr lang="en-US" sz="1200" dirty="0"/>
              <a:t>1 pair of PBT/OVM has missing all clinical information. Missingness of each variable is also noted.</a:t>
            </a:r>
          </a:p>
          <a:p>
            <a:pPr marL="228600" indent="-228600">
              <a:buFont typeface="+mj-lt"/>
              <a:buAutoNum type="alphaLcPeriod"/>
            </a:pPr>
            <a:r>
              <a:rPr lang="en-US" sz="1200" dirty="0"/>
              <a:t>25</a:t>
            </a:r>
            <a:r>
              <a:rPr lang="en-US" sz="1200" baseline="30000" dirty="0"/>
              <a:t>TH</a:t>
            </a:r>
            <a:r>
              <a:rPr lang="en-US" sz="1200" dirty="0"/>
              <a:t> percentile; b: 75</a:t>
            </a:r>
            <a:r>
              <a:rPr lang="en-US" sz="1200" baseline="30000" dirty="0"/>
              <a:t>th</a:t>
            </a:r>
            <a:r>
              <a:rPr lang="en-US" sz="1200" dirty="0"/>
              <a:t> percentile; c: Missing value were removed when calculating proportion;</a:t>
            </a:r>
          </a:p>
          <a:p>
            <a:pPr marL="228600" indent="-228600">
              <a:buFont typeface="+mj-lt"/>
              <a:buAutoNum type="alphaLcPeriod"/>
            </a:pPr>
            <a:r>
              <a:rPr lang="en-US" sz="1200" dirty="0"/>
              <a:t>MFS – metastasis free survival, time from primary diagnosis to recurrence of distant metastasis;</a:t>
            </a:r>
          </a:p>
          <a:p>
            <a:pPr marL="228600" indent="-228600">
              <a:buFont typeface="+mj-lt"/>
              <a:buAutoNum type="alphaLcPeriod"/>
            </a:pPr>
            <a:r>
              <a:rPr lang="en-US" sz="1200" dirty="0"/>
              <a:t>SPM – survival post metastasis, time from metastasis to death or last follow-up.</a:t>
            </a:r>
          </a:p>
        </p:txBody>
      </p:sp>
    </p:spTree>
    <p:extLst>
      <p:ext uri="{BB962C8B-B14F-4D97-AF65-F5344CB8AC3E}">
        <p14:creationId xmlns:p14="http://schemas.microsoft.com/office/powerpoint/2010/main" val="725238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848" y="584364"/>
            <a:ext cx="6036857" cy="369332"/>
          </a:xfrm>
          <a:prstGeom prst="rect">
            <a:avLst/>
          </a:prstGeom>
          <a:noFill/>
        </p:spPr>
        <p:txBody>
          <a:bodyPr wrap="square" rtlCol="0">
            <a:spAutoFit/>
          </a:bodyPr>
          <a:lstStyle/>
          <a:p>
            <a:r>
              <a:rPr lang="en-US" dirty="0"/>
              <a:t>Table S2. Clinical information of samples in BRM-</a:t>
            </a:r>
            <a:r>
              <a:rPr lang="en-US" dirty="0" err="1"/>
              <a:t>sTIL</a:t>
            </a:r>
            <a:r>
              <a:rPr lang="en-US" dirty="0"/>
              <a:t> dataset</a:t>
            </a:r>
          </a:p>
        </p:txBody>
      </p:sp>
      <p:graphicFrame>
        <p:nvGraphicFramePr>
          <p:cNvPr id="3" name="Table 2"/>
          <p:cNvGraphicFramePr>
            <a:graphicFrameLocks noGrp="1"/>
          </p:cNvGraphicFramePr>
          <p:nvPr>
            <p:extLst>
              <p:ext uri="{D42A27DB-BD31-4B8C-83A1-F6EECF244321}">
                <p14:modId xmlns:p14="http://schemas.microsoft.com/office/powerpoint/2010/main" val="4201406582"/>
              </p:ext>
            </p:extLst>
          </p:nvPr>
        </p:nvGraphicFramePr>
        <p:xfrm>
          <a:off x="806953" y="1187167"/>
          <a:ext cx="3957072" cy="4839557"/>
        </p:xfrm>
        <a:graphic>
          <a:graphicData uri="http://schemas.openxmlformats.org/drawingml/2006/table">
            <a:tbl>
              <a:tblPr firstRow="1">
                <a:tableStyleId>{9D7B26C5-4107-4FEC-AEDC-1716B250A1EF}</a:tableStyleId>
              </a:tblPr>
              <a:tblGrid>
                <a:gridCol w="2229511">
                  <a:extLst>
                    <a:ext uri="{9D8B030D-6E8A-4147-A177-3AD203B41FA5}">
                      <a16:colId xmlns:a16="http://schemas.microsoft.com/office/drawing/2014/main" val="20000"/>
                    </a:ext>
                  </a:extLst>
                </a:gridCol>
                <a:gridCol w="1727561">
                  <a:extLst>
                    <a:ext uri="{9D8B030D-6E8A-4147-A177-3AD203B41FA5}">
                      <a16:colId xmlns:a16="http://schemas.microsoft.com/office/drawing/2014/main" val="20001"/>
                    </a:ext>
                  </a:extLst>
                </a:gridCol>
              </a:tblGrid>
              <a:tr h="251324">
                <a:tc>
                  <a:txBody>
                    <a:bodyPr/>
                    <a:lstStyle/>
                    <a:p>
                      <a:r>
                        <a:rPr lang="en-US" sz="1100" dirty="0">
                          <a:solidFill>
                            <a:schemeClr val="tx1"/>
                          </a:solidFill>
                        </a:rPr>
                        <a:t>Pairs</a:t>
                      </a:r>
                    </a:p>
                  </a:txBody>
                  <a:tcPr marL="68580" marR="68580" marT="34290" marB="34290"/>
                </a:tc>
                <a:tc>
                  <a:txBody>
                    <a:bodyPr/>
                    <a:lstStyle/>
                    <a:p>
                      <a:r>
                        <a:rPr lang="en-US" sz="1100" dirty="0">
                          <a:solidFill>
                            <a:schemeClr val="tx1"/>
                          </a:solidFill>
                        </a:rPr>
                        <a:t>PBT/BRM</a:t>
                      </a:r>
                      <a:r>
                        <a:rPr lang="en-US" sz="1100" baseline="0" dirty="0">
                          <a:solidFill>
                            <a:schemeClr val="tx1"/>
                          </a:solidFill>
                        </a:rPr>
                        <a:t> (N=49)</a:t>
                      </a:r>
                      <a:endParaRPr lang="en-US" sz="1100" dirty="0">
                        <a:solidFill>
                          <a:schemeClr val="tx1"/>
                        </a:solidFill>
                      </a:endParaRPr>
                    </a:p>
                  </a:txBody>
                  <a:tcPr marL="68580" marR="68580" marT="34290" marB="34290"/>
                </a:tc>
                <a:extLst>
                  <a:ext uri="{0D108BD9-81ED-4DB2-BD59-A6C34878D82A}">
                    <a16:rowId xmlns:a16="http://schemas.microsoft.com/office/drawing/2014/main" val="10000"/>
                  </a:ext>
                </a:extLst>
              </a:tr>
              <a:tr h="252453">
                <a:tc>
                  <a:txBody>
                    <a:bodyPr/>
                    <a:lstStyle/>
                    <a:p>
                      <a:r>
                        <a:rPr lang="en-US" sz="1100" b="1" dirty="0">
                          <a:solidFill>
                            <a:schemeClr val="tx1"/>
                          </a:solidFill>
                        </a:rPr>
                        <a:t>Age (median (Q1</a:t>
                      </a:r>
                      <a:r>
                        <a:rPr lang="en-US" sz="1100" b="1" baseline="30000" dirty="0">
                          <a:solidFill>
                            <a:schemeClr val="tx1"/>
                          </a:solidFill>
                        </a:rPr>
                        <a:t>a</a:t>
                      </a:r>
                      <a:r>
                        <a:rPr lang="en-US" sz="1100" b="1" dirty="0">
                          <a:solidFill>
                            <a:schemeClr val="tx1"/>
                          </a:solidFill>
                        </a:rPr>
                        <a:t>,Q3</a:t>
                      </a:r>
                      <a:r>
                        <a:rPr lang="en-US" sz="1100" b="1" baseline="30000" dirty="0">
                          <a:solidFill>
                            <a:schemeClr val="tx1"/>
                          </a:solidFill>
                        </a:rPr>
                        <a:t>b</a:t>
                      </a:r>
                      <a:r>
                        <a:rPr lang="en-US" sz="1100" b="1" dirty="0">
                          <a:solidFill>
                            <a:schemeClr val="tx1"/>
                          </a:solidFill>
                        </a:rPr>
                        <a:t>))</a:t>
                      </a:r>
                    </a:p>
                    <a:p>
                      <a:r>
                        <a:rPr lang="en-US" sz="1100" b="1" dirty="0">
                          <a:solidFill>
                            <a:schemeClr val="tx1"/>
                          </a:solidFill>
                        </a:rPr>
                        <a:t>  </a:t>
                      </a:r>
                      <a:r>
                        <a:rPr lang="en-US" sz="1100" b="1" dirty="0" err="1">
                          <a:solidFill>
                            <a:schemeClr val="tx1"/>
                          </a:solidFill>
                        </a:rPr>
                        <a:t>Missing</a:t>
                      </a:r>
                      <a:r>
                        <a:rPr lang="en-US" sz="1100" b="1" baseline="30000" dirty="0" err="1">
                          <a:solidFill>
                            <a:schemeClr val="tx1"/>
                          </a:solidFill>
                        </a:rPr>
                        <a:t>c</a:t>
                      </a:r>
                      <a:endParaRPr lang="en-US" sz="1100" b="1" baseline="30000" dirty="0">
                        <a:solidFill>
                          <a:schemeClr val="tx1"/>
                        </a:solidFill>
                      </a:endParaRPr>
                    </a:p>
                  </a:txBody>
                  <a:tcPr marL="68580" marR="68580" marT="34290" marB="34290"/>
                </a:tc>
                <a:tc>
                  <a:txBody>
                    <a:bodyPr/>
                    <a:lstStyle/>
                    <a:p>
                      <a:r>
                        <a:rPr lang="en-US" sz="1100" dirty="0">
                          <a:solidFill>
                            <a:schemeClr val="tx1"/>
                          </a:solidFill>
                        </a:rPr>
                        <a:t>48 (39, 56)</a:t>
                      </a:r>
                    </a:p>
                    <a:p>
                      <a:r>
                        <a:rPr lang="en-US" sz="1100" dirty="0">
                          <a:solidFill>
                            <a:schemeClr val="tx1"/>
                          </a:solidFill>
                        </a:rPr>
                        <a:t>1</a:t>
                      </a:r>
                    </a:p>
                  </a:txBody>
                  <a:tcPr marL="68580" marR="68580" marT="34290" marB="34290"/>
                </a:tc>
                <a:extLst>
                  <a:ext uri="{0D108BD9-81ED-4DB2-BD59-A6C34878D82A}">
                    <a16:rowId xmlns:a16="http://schemas.microsoft.com/office/drawing/2014/main" val="3604283544"/>
                  </a:ext>
                </a:extLst>
              </a:tr>
              <a:tr h="252453">
                <a:tc>
                  <a:txBody>
                    <a:bodyPr/>
                    <a:lstStyle/>
                    <a:p>
                      <a:r>
                        <a:rPr lang="en-US" sz="1100" b="1" dirty="0">
                          <a:solidFill>
                            <a:schemeClr val="tx1"/>
                          </a:solidFill>
                        </a:rPr>
                        <a:t>Race (n, %)</a:t>
                      </a:r>
                    </a:p>
                    <a:p>
                      <a:r>
                        <a:rPr lang="en-US" sz="1100" b="1" dirty="0">
                          <a:solidFill>
                            <a:schemeClr val="tx1"/>
                          </a:solidFill>
                        </a:rPr>
                        <a:t>  White</a:t>
                      </a:r>
                    </a:p>
                    <a:p>
                      <a:r>
                        <a:rPr lang="en-US" sz="1100" b="1" dirty="0">
                          <a:solidFill>
                            <a:schemeClr val="tx1"/>
                          </a:solidFill>
                        </a:rPr>
                        <a:t>  African-American</a:t>
                      </a:r>
                    </a:p>
                    <a:p>
                      <a:r>
                        <a:rPr lang="en-US" sz="1100" b="1" dirty="0">
                          <a:solidFill>
                            <a:schemeClr val="tx1"/>
                          </a:solidFill>
                        </a:rPr>
                        <a:t>  Other</a:t>
                      </a:r>
                    </a:p>
                    <a:p>
                      <a:r>
                        <a:rPr lang="en-US" sz="1100" b="1" dirty="0">
                          <a:solidFill>
                            <a:schemeClr val="tx1"/>
                          </a:solidFill>
                        </a:rPr>
                        <a:t>  Missing</a:t>
                      </a:r>
                    </a:p>
                  </a:txBody>
                  <a:tcPr marL="68580" marR="68580" marT="34290" marB="34290"/>
                </a:tc>
                <a:tc>
                  <a:txBody>
                    <a:bodyPr/>
                    <a:lstStyle/>
                    <a:p>
                      <a:endParaRPr lang="en-US" sz="1100" dirty="0">
                        <a:solidFill>
                          <a:schemeClr val="tx1"/>
                        </a:solidFill>
                      </a:endParaRPr>
                    </a:p>
                    <a:p>
                      <a:r>
                        <a:rPr lang="en-US" sz="1100" dirty="0">
                          <a:solidFill>
                            <a:schemeClr val="tx1"/>
                          </a:solidFill>
                        </a:rPr>
                        <a:t>31 (63%)</a:t>
                      </a:r>
                    </a:p>
                    <a:p>
                      <a:r>
                        <a:rPr lang="en-US" sz="1100" dirty="0">
                          <a:solidFill>
                            <a:schemeClr val="tx1"/>
                          </a:solidFill>
                        </a:rPr>
                        <a:t>13 (27%)</a:t>
                      </a:r>
                    </a:p>
                    <a:p>
                      <a:r>
                        <a:rPr lang="en-US" sz="1100" dirty="0">
                          <a:solidFill>
                            <a:schemeClr val="tx1"/>
                          </a:solidFill>
                        </a:rPr>
                        <a:t>1 (2%)</a:t>
                      </a:r>
                    </a:p>
                    <a:p>
                      <a:r>
                        <a:rPr lang="en-US" sz="1100" dirty="0">
                          <a:solidFill>
                            <a:schemeClr val="tx1"/>
                          </a:solidFill>
                        </a:rPr>
                        <a:t>4 (8%)</a:t>
                      </a:r>
                    </a:p>
                  </a:txBody>
                  <a:tcPr marL="68580" marR="68580" marT="34290" marB="34290"/>
                </a:tc>
                <a:extLst>
                  <a:ext uri="{0D108BD9-81ED-4DB2-BD59-A6C34878D82A}">
                    <a16:rowId xmlns:a16="http://schemas.microsoft.com/office/drawing/2014/main" val="943872321"/>
                  </a:ext>
                </a:extLst>
              </a:tr>
              <a:tr h="252453">
                <a:tc>
                  <a:txBody>
                    <a:bodyPr/>
                    <a:lstStyle/>
                    <a:p>
                      <a:r>
                        <a:rPr lang="en-US" sz="1100" b="1" dirty="0">
                          <a:solidFill>
                            <a:schemeClr val="tx1"/>
                          </a:solidFill>
                        </a:rPr>
                        <a:t>HR+ (n, %)</a:t>
                      </a:r>
                    </a:p>
                  </a:txBody>
                  <a:tcPr marL="68580" marR="68580" marT="34290" marB="34290"/>
                </a:tc>
                <a:tc>
                  <a:txBody>
                    <a:bodyPr/>
                    <a:lstStyle/>
                    <a:p>
                      <a:r>
                        <a:rPr lang="en-US" sz="1100" dirty="0">
                          <a:solidFill>
                            <a:schemeClr val="tx1"/>
                          </a:solidFill>
                        </a:rPr>
                        <a:t>25 (51%)</a:t>
                      </a:r>
                    </a:p>
                  </a:txBody>
                  <a:tcPr marL="68580" marR="68580" marT="34290" marB="34290"/>
                </a:tc>
                <a:extLst>
                  <a:ext uri="{0D108BD9-81ED-4DB2-BD59-A6C34878D82A}">
                    <a16:rowId xmlns:a16="http://schemas.microsoft.com/office/drawing/2014/main" val="10001"/>
                  </a:ext>
                </a:extLst>
              </a:tr>
              <a:tr h="252453">
                <a:tc>
                  <a:txBody>
                    <a:bodyPr/>
                    <a:lstStyle/>
                    <a:p>
                      <a:r>
                        <a:rPr lang="en-US" sz="1100" b="1" dirty="0">
                          <a:solidFill>
                            <a:schemeClr val="tx1"/>
                          </a:solidFill>
                        </a:rPr>
                        <a:t>HER2 (n, %)</a:t>
                      </a:r>
                    </a:p>
                    <a:p>
                      <a:r>
                        <a:rPr lang="en-US" sz="1100" b="1" dirty="0">
                          <a:solidFill>
                            <a:schemeClr val="tx1"/>
                          </a:solidFill>
                        </a:rPr>
                        <a:t>  HER2+ </a:t>
                      </a:r>
                    </a:p>
                    <a:p>
                      <a:r>
                        <a:rPr lang="en-US" sz="1100" b="1" dirty="0">
                          <a:solidFill>
                            <a:schemeClr val="tx1"/>
                          </a:solidFill>
                        </a:rPr>
                        <a:t>  Missing</a:t>
                      </a:r>
                    </a:p>
                  </a:txBody>
                  <a:tcPr marL="68580" marR="68580" marT="34290" marB="34290"/>
                </a:tc>
                <a:tc>
                  <a:txBody>
                    <a:bodyPr/>
                    <a:lstStyle/>
                    <a:p>
                      <a:endParaRPr lang="en-US" sz="1100" dirty="0">
                        <a:solidFill>
                          <a:schemeClr val="tx1"/>
                        </a:solidFill>
                      </a:endParaRPr>
                    </a:p>
                    <a:p>
                      <a:r>
                        <a:rPr lang="en-US" sz="1100" dirty="0">
                          <a:solidFill>
                            <a:schemeClr val="tx1"/>
                          </a:solidFill>
                        </a:rPr>
                        <a:t>20 (47%)</a:t>
                      </a:r>
                    </a:p>
                    <a:p>
                      <a:r>
                        <a:rPr lang="en-US" sz="1100" dirty="0">
                          <a:solidFill>
                            <a:schemeClr val="tx1"/>
                          </a:solidFill>
                        </a:rPr>
                        <a:t>6</a:t>
                      </a:r>
                    </a:p>
                  </a:txBody>
                  <a:tcPr marL="68580" marR="68580" marT="34290" marB="34290"/>
                </a:tc>
                <a:extLst>
                  <a:ext uri="{0D108BD9-81ED-4DB2-BD59-A6C34878D82A}">
                    <a16:rowId xmlns:a16="http://schemas.microsoft.com/office/drawing/2014/main" val="10003"/>
                  </a:ext>
                </a:extLst>
              </a:tr>
              <a:tr h="2524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HR/HER2 status (n, %)</a:t>
                      </a:r>
                    </a:p>
                    <a:p>
                      <a:r>
                        <a:rPr lang="en-US" sz="1100" b="1" dirty="0">
                          <a:solidFill>
                            <a:schemeClr val="tx1"/>
                          </a:solidFill>
                        </a:rPr>
                        <a:t>  HR+/HER2+ </a:t>
                      </a:r>
                    </a:p>
                    <a:p>
                      <a:r>
                        <a:rPr lang="en-US" sz="1100" b="1" dirty="0">
                          <a:solidFill>
                            <a:schemeClr val="tx1"/>
                          </a:solidFill>
                        </a:rPr>
                        <a:t>  HR+/HER2-</a:t>
                      </a:r>
                    </a:p>
                    <a:p>
                      <a:r>
                        <a:rPr lang="en-US" sz="1100" b="1" dirty="0">
                          <a:solidFill>
                            <a:schemeClr val="tx1"/>
                          </a:solidFill>
                        </a:rPr>
                        <a:t>  HR-/HER2+</a:t>
                      </a:r>
                    </a:p>
                    <a:p>
                      <a:r>
                        <a:rPr lang="en-US" sz="1100" b="1" dirty="0">
                          <a:solidFill>
                            <a:schemeClr val="tx1"/>
                          </a:solidFill>
                        </a:rPr>
                        <a:t>  Triple negative </a:t>
                      </a:r>
                    </a:p>
                  </a:txBody>
                  <a:tcPr marL="68580" marR="68580" marT="34290" marB="34290"/>
                </a:tc>
                <a:tc>
                  <a:txBody>
                    <a:bodyPr/>
                    <a:lstStyle/>
                    <a:p>
                      <a:endParaRPr lang="en-US" sz="1100" dirty="0">
                        <a:solidFill>
                          <a:schemeClr val="tx1"/>
                        </a:solidFill>
                      </a:endParaRPr>
                    </a:p>
                    <a:p>
                      <a:r>
                        <a:rPr lang="en-US" sz="1100" dirty="0">
                          <a:solidFill>
                            <a:schemeClr val="tx1"/>
                          </a:solidFill>
                        </a:rPr>
                        <a:t>14 (33%)</a:t>
                      </a:r>
                    </a:p>
                    <a:p>
                      <a:r>
                        <a:rPr lang="en-US" sz="1100" dirty="0">
                          <a:solidFill>
                            <a:schemeClr val="tx1"/>
                          </a:solidFill>
                        </a:rPr>
                        <a:t>8 (19%)</a:t>
                      </a:r>
                    </a:p>
                    <a:p>
                      <a:r>
                        <a:rPr lang="en-US" sz="1100" dirty="0">
                          <a:solidFill>
                            <a:schemeClr val="tx1"/>
                          </a:solidFill>
                        </a:rPr>
                        <a:t>6 (14%)</a:t>
                      </a:r>
                    </a:p>
                    <a:p>
                      <a:r>
                        <a:rPr lang="en-US" sz="1100" dirty="0">
                          <a:solidFill>
                            <a:schemeClr val="tx1"/>
                          </a:solidFill>
                        </a:rPr>
                        <a:t>15 (35%)</a:t>
                      </a:r>
                    </a:p>
                  </a:txBody>
                  <a:tcPr marL="68580" marR="68580" marT="34290" marB="34290"/>
                </a:tc>
                <a:extLst>
                  <a:ext uri="{0D108BD9-81ED-4DB2-BD59-A6C34878D82A}">
                    <a16:rowId xmlns:a16="http://schemas.microsoft.com/office/drawing/2014/main" val="3649695882"/>
                  </a:ext>
                </a:extLst>
              </a:tr>
              <a:tr h="252453">
                <a:tc>
                  <a:txBody>
                    <a:bodyPr/>
                    <a:lstStyle/>
                    <a:p>
                      <a:r>
                        <a:rPr lang="en-US" sz="1100" b="1" dirty="0">
                          <a:solidFill>
                            <a:schemeClr val="tx1"/>
                          </a:solidFill>
                        </a:rPr>
                        <a:t>Histology (n, %)</a:t>
                      </a:r>
                    </a:p>
                    <a:p>
                      <a:r>
                        <a:rPr lang="en-US" sz="1100" b="1" dirty="0">
                          <a:solidFill>
                            <a:schemeClr val="tx1"/>
                          </a:solidFill>
                        </a:rPr>
                        <a:t>  IDC</a:t>
                      </a:r>
                    </a:p>
                    <a:p>
                      <a:r>
                        <a:rPr lang="en-US" sz="1100" b="1" dirty="0">
                          <a:solidFill>
                            <a:schemeClr val="tx1"/>
                          </a:solidFill>
                        </a:rPr>
                        <a:t>  ILC</a:t>
                      </a:r>
                    </a:p>
                    <a:p>
                      <a:r>
                        <a:rPr lang="en-US" sz="1100" b="1" dirty="0">
                          <a:solidFill>
                            <a:schemeClr val="tx1"/>
                          </a:solidFill>
                        </a:rPr>
                        <a:t>  mixed</a:t>
                      </a:r>
                    </a:p>
                  </a:txBody>
                  <a:tcPr marL="68580" marR="68580" marT="34290" marB="34290"/>
                </a:tc>
                <a:tc>
                  <a:txBody>
                    <a:bodyPr/>
                    <a:lstStyle/>
                    <a:p>
                      <a:endParaRPr lang="en-US" sz="1100" dirty="0">
                        <a:solidFill>
                          <a:schemeClr val="tx1"/>
                        </a:solidFill>
                      </a:endParaRPr>
                    </a:p>
                    <a:p>
                      <a:r>
                        <a:rPr lang="en-US" sz="1100" dirty="0">
                          <a:solidFill>
                            <a:schemeClr val="tx1"/>
                          </a:solidFill>
                        </a:rPr>
                        <a:t>47 (96%)</a:t>
                      </a:r>
                    </a:p>
                    <a:p>
                      <a:r>
                        <a:rPr lang="en-US" sz="1100" dirty="0">
                          <a:solidFill>
                            <a:schemeClr val="tx1"/>
                          </a:solidFill>
                        </a:rPr>
                        <a:t>1 (2%)</a:t>
                      </a:r>
                    </a:p>
                    <a:p>
                      <a:r>
                        <a:rPr lang="en-US" sz="1100" dirty="0">
                          <a:solidFill>
                            <a:schemeClr val="tx1"/>
                          </a:solidFill>
                        </a:rPr>
                        <a:t>1 (2%)</a:t>
                      </a:r>
                    </a:p>
                  </a:txBody>
                  <a:tcPr marL="68580" marR="68580" marT="34290" marB="34290"/>
                </a:tc>
                <a:extLst>
                  <a:ext uri="{0D108BD9-81ED-4DB2-BD59-A6C34878D82A}">
                    <a16:rowId xmlns:a16="http://schemas.microsoft.com/office/drawing/2014/main" val="10004"/>
                  </a:ext>
                </a:extLst>
              </a:tr>
              <a:tr h="336507">
                <a:tc>
                  <a:txBody>
                    <a:bodyPr/>
                    <a:lstStyle/>
                    <a:p>
                      <a:r>
                        <a:rPr lang="en-US" sz="1100" b="1" dirty="0">
                          <a:solidFill>
                            <a:schemeClr val="tx1"/>
                          </a:solidFill>
                        </a:rPr>
                        <a:t>MFS  </a:t>
                      </a:r>
                      <a:r>
                        <a:rPr lang="en-US" sz="1100" b="1" baseline="0" dirty="0">
                          <a:solidFill>
                            <a:schemeClr val="tx1"/>
                          </a:solidFill>
                        </a:rPr>
                        <a:t>(in month, median (Q1, Q3))</a:t>
                      </a:r>
                    </a:p>
                    <a:p>
                      <a:r>
                        <a:rPr lang="en-US" sz="1100" b="1" baseline="0" dirty="0">
                          <a:solidFill>
                            <a:schemeClr val="tx1"/>
                          </a:solidFill>
                        </a:rPr>
                        <a:t>  Missing</a:t>
                      </a:r>
                      <a:endParaRPr lang="en-US" sz="1100" b="1" dirty="0">
                        <a:solidFill>
                          <a:schemeClr val="tx1"/>
                        </a:solidFill>
                      </a:endParaRPr>
                    </a:p>
                  </a:txBody>
                  <a:tcPr marL="68580" marR="68580" marT="34290" marB="34290"/>
                </a:tc>
                <a:tc>
                  <a:txBody>
                    <a:bodyPr/>
                    <a:lstStyle/>
                    <a:p>
                      <a:r>
                        <a:rPr lang="en-US" sz="1100" dirty="0">
                          <a:solidFill>
                            <a:schemeClr val="tx1"/>
                          </a:solidFill>
                        </a:rPr>
                        <a:t>40 (20, 56)</a:t>
                      </a:r>
                    </a:p>
                    <a:p>
                      <a:r>
                        <a:rPr lang="en-US" sz="1100" dirty="0">
                          <a:solidFill>
                            <a:schemeClr val="tx1"/>
                          </a:solidFill>
                        </a:rPr>
                        <a:t>1</a:t>
                      </a:r>
                    </a:p>
                  </a:txBody>
                  <a:tcPr marL="68580" marR="68580" marT="34290" marB="34290"/>
                </a:tc>
                <a:extLst>
                  <a:ext uri="{0D108BD9-81ED-4DB2-BD59-A6C34878D82A}">
                    <a16:rowId xmlns:a16="http://schemas.microsoft.com/office/drawing/2014/main" val="10006"/>
                  </a:ext>
                </a:extLst>
              </a:tr>
              <a:tr h="34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SPM</a:t>
                      </a:r>
                      <a:r>
                        <a:rPr lang="en-US" sz="1100" b="1" baseline="0" dirty="0">
                          <a:solidFill>
                            <a:schemeClr val="tx1"/>
                          </a:solidFill>
                        </a:rPr>
                        <a:t> (in month, median (Q1, Q3))</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rPr>
                        <a:t>  Missing</a:t>
                      </a:r>
                      <a:endParaRPr lang="en-US" sz="1100" b="1" dirty="0">
                        <a:solidFill>
                          <a:schemeClr val="tx1"/>
                        </a:solidFill>
                      </a:endParaRPr>
                    </a:p>
                  </a:txBody>
                  <a:tcPr marL="68580" marR="68580" marT="34290" marB="34290"/>
                </a:tc>
                <a:tc>
                  <a:txBody>
                    <a:bodyPr/>
                    <a:lstStyle/>
                    <a:p>
                      <a:r>
                        <a:rPr lang="en-US" sz="1100" dirty="0">
                          <a:solidFill>
                            <a:schemeClr val="tx1"/>
                          </a:solidFill>
                        </a:rPr>
                        <a:t>16 (8, 43)</a:t>
                      </a:r>
                    </a:p>
                    <a:p>
                      <a:r>
                        <a:rPr lang="en-US" sz="1100" dirty="0">
                          <a:solidFill>
                            <a:schemeClr val="tx1"/>
                          </a:solidFill>
                        </a:rPr>
                        <a:t>1</a:t>
                      </a:r>
                    </a:p>
                  </a:txBody>
                  <a:tcPr marL="68580" marR="68580" marT="34290" marB="34290"/>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B614FA01-A798-524A-B59E-C59655A0B8FF}"/>
              </a:ext>
            </a:extLst>
          </p:cNvPr>
          <p:cNvSpPr txBox="1"/>
          <p:nvPr/>
        </p:nvSpPr>
        <p:spPr>
          <a:xfrm>
            <a:off x="806953" y="6281094"/>
            <a:ext cx="3870804" cy="461665"/>
          </a:xfrm>
          <a:prstGeom prst="rect">
            <a:avLst/>
          </a:prstGeom>
          <a:noFill/>
        </p:spPr>
        <p:txBody>
          <a:bodyPr wrap="square" rtlCol="0">
            <a:spAutoFit/>
          </a:bodyPr>
          <a:lstStyle/>
          <a:p>
            <a:r>
              <a:rPr lang="en-US" sz="1200" dirty="0"/>
              <a:t>a: 25</a:t>
            </a:r>
            <a:r>
              <a:rPr lang="en-US" sz="1200" baseline="30000" dirty="0"/>
              <a:t>TH</a:t>
            </a:r>
            <a:r>
              <a:rPr lang="en-US" sz="1200" dirty="0"/>
              <a:t> percentile; b: 75</a:t>
            </a:r>
            <a:r>
              <a:rPr lang="en-US" sz="1200" baseline="30000" dirty="0"/>
              <a:t>th</a:t>
            </a:r>
            <a:r>
              <a:rPr lang="en-US" sz="1200" dirty="0"/>
              <a:t> percentile; c: Missing value were removed when calculating proportion.</a:t>
            </a:r>
          </a:p>
        </p:txBody>
      </p:sp>
    </p:spTree>
    <p:extLst>
      <p:ext uri="{BB962C8B-B14F-4D97-AF65-F5344CB8AC3E}">
        <p14:creationId xmlns:p14="http://schemas.microsoft.com/office/powerpoint/2010/main" val="2854607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848" y="584364"/>
            <a:ext cx="6036857" cy="646331"/>
          </a:xfrm>
          <a:prstGeom prst="rect">
            <a:avLst/>
          </a:prstGeom>
          <a:noFill/>
        </p:spPr>
        <p:txBody>
          <a:bodyPr wrap="square" rtlCol="0">
            <a:spAutoFit/>
          </a:bodyPr>
          <a:lstStyle/>
          <a:p>
            <a:r>
              <a:rPr lang="en-US" dirty="0"/>
              <a:t>Table S3. 15 pairs of PBT/BRMs overlap between the Pan-MET and BRM-</a:t>
            </a:r>
            <a:r>
              <a:rPr lang="en-US" dirty="0" err="1"/>
              <a:t>sTIL</a:t>
            </a:r>
            <a:endParaRPr lang="en-US" dirty="0"/>
          </a:p>
        </p:txBody>
      </p:sp>
      <p:graphicFrame>
        <p:nvGraphicFramePr>
          <p:cNvPr id="5" name="Table 4">
            <a:extLst>
              <a:ext uri="{FF2B5EF4-FFF2-40B4-BE49-F238E27FC236}">
                <a16:creationId xmlns:a16="http://schemas.microsoft.com/office/drawing/2014/main" id="{0E5FFD98-BDEA-4842-BA5C-5283254DEC27}"/>
              </a:ext>
            </a:extLst>
          </p:cNvPr>
          <p:cNvGraphicFramePr>
            <a:graphicFrameLocks noGrp="1"/>
          </p:cNvGraphicFramePr>
          <p:nvPr>
            <p:extLst>
              <p:ext uri="{D42A27DB-BD31-4B8C-83A1-F6EECF244321}">
                <p14:modId xmlns:p14="http://schemas.microsoft.com/office/powerpoint/2010/main" val="3686186019"/>
              </p:ext>
            </p:extLst>
          </p:nvPr>
        </p:nvGraphicFramePr>
        <p:xfrm>
          <a:off x="1200034" y="1505388"/>
          <a:ext cx="1520768" cy="6886154"/>
        </p:xfrm>
        <a:graphic>
          <a:graphicData uri="http://schemas.openxmlformats.org/drawingml/2006/table">
            <a:tbl>
              <a:tblPr firstRow="1">
                <a:tableStyleId>{2D5ABB26-0587-4C30-8999-92F81FD0307C}</a:tableStyleId>
              </a:tblPr>
              <a:tblGrid>
                <a:gridCol w="760384">
                  <a:extLst>
                    <a:ext uri="{9D8B030D-6E8A-4147-A177-3AD203B41FA5}">
                      <a16:colId xmlns:a16="http://schemas.microsoft.com/office/drawing/2014/main" val="3960072666"/>
                    </a:ext>
                  </a:extLst>
                </a:gridCol>
                <a:gridCol w="760384">
                  <a:extLst>
                    <a:ext uri="{9D8B030D-6E8A-4147-A177-3AD203B41FA5}">
                      <a16:colId xmlns:a16="http://schemas.microsoft.com/office/drawing/2014/main" val="5736990"/>
                    </a:ext>
                  </a:extLst>
                </a:gridCol>
              </a:tblGrid>
              <a:tr h="187171">
                <a:tc>
                  <a:txBody>
                    <a:bodyPr/>
                    <a:lstStyle/>
                    <a:p>
                      <a:pPr algn="ctr" fontAlgn="b"/>
                      <a:r>
                        <a:rPr lang="en-US" sz="1400" u="none" strike="noStrike" dirty="0">
                          <a:effectLst/>
                        </a:rPr>
                        <a:t>ID</a:t>
                      </a:r>
                      <a:endParaRPr lang="en-US" sz="1400" b="0" i="0" u="none" strike="noStrike" dirty="0">
                        <a:solidFill>
                          <a:srgbClr val="000000"/>
                        </a:solidFill>
                        <a:effectLst/>
                        <a:latin typeface="Calibri" panose="020F0502020204030204" pitchFamily="34" charset="0"/>
                      </a:endParaRPr>
                    </a:p>
                  </a:txBody>
                  <a:tcPr marL="8774" marR="8774" marT="87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Site</a:t>
                      </a:r>
                      <a:endParaRPr lang="en-US" sz="1400" b="0" i="0" u="none" strike="noStrike" dirty="0">
                        <a:solidFill>
                          <a:srgbClr val="000000"/>
                        </a:solidFill>
                        <a:effectLst/>
                        <a:latin typeface="Calibri" panose="020F0502020204030204" pitchFamily="34" charset="0"/>
                      </a:endParaRPr>
                    </a:p>
                  </a:txBody>
                  <a:tcPr marL="8774" marR="8774" marT="8774"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8260947"/>
                  </a:ext>
                </a:extLst>
              </a:tr>
              <a:tr h="187171">
                <a:tc>
                  <a:txBody>
                    <a:bodyPr/>
                    <a:lstStyle/>
                    <a:p>
                      <a:pPr algn="ctr" fontAlgn="b"/>
                      <a:r>
                        <a:rPr lang="en-US" sz="1400" u="none" strike="noStrike">
                          <a:effectLst/>
                        </a:rPr>
                        <a:t>BP12</a:t>
                      </a:r>
                      <a:endParaRPr lang="en-US" sz="1400" b="0" i="0" u="none" strike="noStrike">
                        <a:solidFill>
                          <a:srgbClr val="000000"/>
                        </a:solidFill>
                        <a:effectLst/>
                        <a:latin typeface="Calibri" panose="020F0502020204030204" pitchFamily="34" charset="0"/>
                      </a:endParaRPr>
                    </a:p>
                  </a:txBody>
                  <a:tcPr marL="8774" marR="8774" marT="8774" marB="0" anchor="b">
                    <a:lnT w="12700" cap="flat" cmpd="sng" algn="ctr">
                      <a:solidFill>
                        <a:schemeClr val="tx1"/>
                      </a:solidFill>
                      <a:prstDash val="solid"/>
                      <a:round/>
                      <a:headEnd type="none" w="med" len="med"/>
                      <a:tailEnd type="none" w="med" len="med"/>
                    </a:lnT>
                  </a:tcPr>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95080706"/>
                  </a:ext>
                </a:extLst>
              </a:tr>
              <a:tr h="187171">
                <a:tc>
                  <a:txBody>
                    <a:bodyPr/>
                    <a:lstStyle/>
                    <a:p>
                      <a:pPr algn="ctr" fontAlgn="b"/>
                      <a:r>
                        <a:rPr lang="en-US" sz="1400" u="none" strike="noStrike" dirty="0">
                          <a:effectLst/>
                        </a:rPr>
                        <a:t>BM12</a:t>
                      </a:r>
                      <a:endParaRPr lang="en-US" sz="1400" b="0" i="0" u="none" strike="noStrike" dirty="0">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110088180"/>
                  </a:ext>
                </a:extLst>
              </a:tr>
              <a:tr h="187171">
                <a:tc>
                  <a:txBody>
                    <a:bodyPr/>
                    <a:lstStyle/>
                    <a:p>
                      <a:pPr algn="ctr" fontAlgn="b"/>
                      <a:r>
                        <a:rPr lang="en-US" sz="1400" u="none" strike="noStrike">
                          <a:effectLst/>
                        </a:rPr>
                        <a:t>BP17</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219449277"/>
                  </a:ext>
                </a:extLst>
              </a:tr>
              <a:tr h="187171">
                <a:tc>
                  <a:txBody>
                    <a:bodyPr/>
                    <a:lstStyle/>
                    <a:p>
                      <a:pPr algn="ctr" fontAlgn="b"/>
                      <a:r>
                        <a:rPr lang="en-US" sz="1400" u="none" strike="noStrike" dirty="0">
                          <a:effectLst/>
                        </a:rPr>
                        <a:t>BM17</a:t>
                      </a:r>
                      <a:endParaRPr lang="en-US" sz="1400" b="0" i="0" u="none" strike="noStrike" dirty="0">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444736762"/>
                  </a:ext>
                </a:extLst>
              </a:tr>
              <a:tr h="187171">
                <a:tc>
                  <a:txBody>
                    <a:bodyPr/>
                    <a:lstStyle/>
                    <a:p>
                      <a:pPr algn="ctr" fontAlgn="b"/>
                      <a:r>
                        <a:rPr lang="en-US" sz="1400" u="none" strike="noStrike">
                          <a:effectLst/>
                        </a:rPr>
                        <a:t>BP19-2</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dirty="0">
                          <a:effectLst/>
                        </a:rPr>
                        <a:t>Breast</a:t>
                      </a:r>
                      <a:endParaRPr lang="en-US" sz="1400" b="0" i="0" u="none" strike="noStrike" dirty="0">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766939181"/>
                  </a:ext>
                </a:extLst>
              </a:tr>
              <a:tr h="187171">
                <a:tc>
                  <a:txBody>
                    <a:bodyPr/>
                    <a:lstStyle/>
                    <a:p>
                      <a:pPr algn="ctr" fontAlgn="b"/>
                      <a:r>
                        <a:rPr lang="en-US" sz="1400" u="none" strike="noStrike">
                          <a:effectLst/>
                        </a:rPr>
                        <a:t>BM19-2</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023063840"/>
                  </a:ext>
                </a:extLst>
              </a:tr>
              <a:tr h="187171">
                <a:tc>
                  <a:txBody>
                    <a:bodyPr/>
                    <a:lstStyle/>
                    <a:p>
                      <a:pPr algn="ctr" fontAlgn="b"/>
                      <a:r>
                        <a:rPr lang="en-US" sz="1400" u="none" strike="noStrike">
                          <a:effectLst/>
                        </a:rPr>
                        <a:t>BP25</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1802867956"/>
                  </a:ext>
                </a:extLst>
              </a:tr>
              <a:tr h="187171">
                <a:tc>
                  <a:txBody>
                    <a:bodyPr/>
                    <a:lstStyle/>
                    <a:p>
                      <a:pPr algn="ctr" fontAlgn="b"/>
                      <a:r>
                        <a:rPr lang="en-US" sz="1400" u="none" strike="noStrike" dirty="0">
                          <a:effectLst/>
                        </a:rPr>
                        <a:t>BM25</a:t>
                      </a:r>
                      <a:endParaRPr lang="en-US" sz="1400" b="0" i="0" u="none" strike="noStrike" dirty="0">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815720006"/>
                  </a:ext>
                </a:extLst>
              </a:tr>
              <a:tr h="187171">
                <a:tc>
                  <a:txBody>
                    <a:bodyPr/>
                    <a:lstStyle/>
                    <a:p>
                      <a:pPr algn="ctr" fontAlgn="b"/>
                      <a:r>
                        <a:rPr lang="en-US" sz="1400" u="none" strike="noStrike">
                          <a:effectLst/>
                        </a:rPr>
                        <a:t>BP29</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354240629"/>
                  </a:ext>
                </a:extLst>
              </a:tr>
              <a:tr h="187171">
                <a:tc>
                  <a:txBody>
                    <a:bodyPr/>
                    <a:lstStyle/>
                    <a:p>
                      <a:pPr algn="ctr" fontAlgn="b"/>
                      <a:r>
                        <a:rPr lang="en-US" sz="1400" u="none" strike="noStrike" dirty="0">
                          <a:effectLst/>
                        </a:rPr>
                        <a:t>BM29</a:t>
                      </a:r>
                      <a:endParaRPr lang="en-US" sz="1400" b="0" i="0" u="none" strike="noStrike" dirty="0">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529024535"/>
                  </a:ext>
                </a:extLst>
              </a:tr>
              <a:tr h="187171">
                <a:tc>
                  <a:txBody>
                    <a:bodyPr/>
                    <a:lstStyle/>
                    <a:p>
                      <a:pPr algn="ctr" fontAlgn="b"/>
                      <a:r>
                        <a:rPr lang="en-US" sz="1400" u="none" strike="noStrike">
                          <a:effectLst/>
                        </a:rPr>
                        <a:t>BP47</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651923511"/>
                  </a:ext>
                </a:extLst>
              </a:tr>
              <a:tr h="187171">
                <a:tc>
                  <a:txBody>
                    <a:bodyPr/>
                    <a:lstStyle/>
                    <a:p>
                      <a:pPr algn="ctr" fontAlgn="b"/>
                      <a:r>
                        <a:rPr lang="en-US" sz="1400" u="none" strike="noStrike">
                          <a:effectLst/>
                        </a:rPr>
                        <a:t>BM47</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30988411"/>
                  </a:ext>
                </a:extLst>
              </a:tr>
              <a:tr h="187171">
                <a:tc>
                  <a:txBody>
                    <a:bodyPr/>
                    <a:lstStyle/>
                    <a:p>
                      <a:pPr algn="ctr" fontAlgn="b"/>
                      <a:r>
                        <a:rPr lang="en-US" sz="1400" u="none" strike="noStrike">
                          <a:effectLst/>
                        </a:rPr>
                        <a:t>BP51</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127243479"/>
                  </a:ext>
                </a:extLst>
              </a:tr>
              <a:tr h="187171">
                <a:tc>
                  <a:txBody>
                    <a:bodyPr/>
                    <a:lstStyle/>
                    <a:p>
                      <a:pPr algn="ctr" fontAlgn="b"/>
                      <a:r>
                        <a:rPr lang="en-US" sz="1400" u="none" strike="noStrike">
                          <a:effectLst/>
                        </a:rPr>
                        <a:t>BM51</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947928727"/>
                  </a:ext>
                </a:extLst>
              </a:tr>
              <a:tr h="187171">
                <a:tc>
                  <a:txBody>
                    <a:bodyPr/>
                    <a:lstStyle/>
                    <a:p>
                      <a:pPr algn="ctr" fontAlgn="b"/>
                      <a:r>
                        <a:rPr lang="en-US" sz="1400" u="none" strike="noStrike">
                          <a:effectLst/>
                        </a:rPr>
                        <a:t>BP52</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1411011673"/>
                  </a:ext>
                </a:extLst>
              </a:tr>
              <a:tr h="187171">
                <a:tc>
                  <a:txBody>
                    <a:bodyPr/>
                    <a:lstStyle/>
                    <a:p>
                      <a:pPr algn="ctr" fontAlgn="b"/>
                      <a:r>
                        <a:rPr lang="en-US" sz="1400" u="none" strike="noStrike">
                          <a:effectLst/>
                        </a:rPr>
                        <a:t>BM52</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510098830"/>
                  </a:ext>
                </a:extLst>
              </a:tr>
              <a:tr h="187171">
                <a:tc>
                  <a:txBody>
                    <a:bodyPr/>
                    <a:lstStyle/>
                    <a:p>
                      <a:pPr algn="ctr" fontAlgn="b"/>
                      <a:r>
                        <a:rPr lang="en-US" sz="1400" u="none" strike="noStrike">
                          <a:effectLst/>
                        </a:rPr>
                        <a:t>BP6</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1066043330"/>
                  </a:ext>
                </a:extLst>
              </a:tr>
              <a:tr h="187171">
                <a:tc>
                  <a:txBody>
                    <a:bodyPr/>
                    <a:lstStyle/>
                    <a:p>
                      <a:pPr algn="ctr" fontAlgn="b"/>
                      <a:r>
                        <a:rPr lang="en-US" sz="1400" u="none" strike="noStrike">
                          <a:effectLst/>
                        </a:rPr>
                        <a:t>BM6</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1290667067"/>
                  </a:ext>
                </a:extLst>
              </a:tr>
              <a:tr h="187171">
                <a:tc>
                  <a:txBody>
                    <a:bodyPr/>
                    <a:lstStyle/>
                    <a:p>
                      <a:pPr algn="ctr" fontAlgn="b"/>
                      <a:r>
                        <a:rPr lang="en-US" sz="1400" u="none" strike="noStrike">
                          <a:effectLst/>
                        </a:rPr>
                        <a:t>BP62</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191834008"/>
                  </a:ext>
                </a:extLst>
              </a:tr>
              <a:tr h="187171">
                <a:tc>
                  <a:txBody>
                    <a:bodyPr/>
                    <a:lstStyle/>
                    <a:p>
                      <a:pPr algn="ctr" fontAlgn="b"/>
                      <a:r>
                        <a:rPr lang="en-US" sz="1400" u="none" strike="noStrike">
                          <a:effectLst/>
                        </a:rPr>
                        <a:t>BM62</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4247489661"/>
                  </a:ext>
                </a:extLst>
              </a:tr>
              <a:tr h="187171">
                <a:tc>
                  <a:txBody>
                    <a:bodyPr/>
                    <a:lstStyle/>
                    <a:p>
                      <a:pPr algn="ctr" fontAlgn="b"/>
                      <a:r>
                        <a:rPr lang="en-US" sz="1400" u="none" strike="noStrike">
                          <a:effectLst/>
                        </a:rPr>
                        <a:t>BP64</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743883956"/>
                  </a:ext>
                </a:extLst>
              </a:tr>
              <a:tr h="187171">
                <a:tc>
                  <a:txBody>
                    <a:bodyPr/>
                    <a:lstStyle/>
                    <a:p>
                      <a:pPr algn="ctr" fontAlgn="b"/>
                      <a:r>
                        <a:rPr lang="en-US" sz="1400" u="none" strike="noStrike">
                          <a:effectLst/>
                        </a:rPr>
                        <a:t>BM64</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1421014988"/>
                  </a:ext>
                </a:extLst>
              </a:tr>
              <a:tr h="187171">
                <a:tc>
                  <a:txBody>
                    <a:bodyPr/>
                    <a:lstStyle/>
                    <a:p>
                      <a:pPr algn="ctr" fontAlgn="b"/>
                      <a:r>
                        <a:rPr lang="en-US" sz="1400" u="none" strike="noStrike">
                          <a:effectLst/>
                        </a:rPr>
                        <a:t>BP68</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420327742"/>
                  </a:ext>
                </a:extLst>
              </a:tr>
              <a:tr h="187171">
                <a:tc>
                  <a:txBody>
                    <a:bodyPr/>
                    <a:lstStyle/>
                    <a:p>
                      <a:pPr algn="ctr" fontAlgn="b"/>
                      <a:r>
                        <a:rPr lang="en-US" sz="1400" u="none" strike="noStrike">
                          <a:effectLst/>
                        </a:rPr>
                        <a:t>BM68</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746167741"/>
                  </a:ext>
                </a:extLst>
              </a:tr>
              <a:tr h="187171">
                <a:tc>
                  <a:txBody>
                    <a:bodyPr/>
                    <a:lstStyle/>
                    <a:p>
                      <a:pPr algn="ctr" fontAlgn="b"/>
                      <a:r>
                        <a:rPr lang="en-US" sz="1400" u="none" strike="noStrike">
                          <a:effectLst/>
                        </a:rPr>
                        <a:t>BP7</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3357862259"/>
                  </a:ext>
                </a:extLst>
              </a:tr>
              <a:tr h="187171">
                <a:tc>
                  <a:txBody>
                    <a:bodyPr/>
                    <a:lstStyle/>
                    <a:p>
                      <a:pPr algn="ctr" fontAlgn="b"/>
                      <a:r>
                        <a:rPr lang="en-US" sz="1400" u="none" strike="noStrike">
                          <a:effectLst/>
                        </a:rPr>
                        <a:t>BM7</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1612991469"/>
                  </a:ext>
                </a:extLst>
              </a:tr>
              <a:tr h="187171">
                <a:tc>
                  <a:txBody>
                    <a:bodyPr/>
                    <a:lstStyle/>
                    <a:p>
                      <a:pPr algn="ctr" fontAlgn="b"/>
                      <a:r>
                        <a:rPr lang="en-US" sz="1400" u="none" strike="noStrike">
                          <a:effectLst/>
                        </a:rPr>
                        <a:t>BP71</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885394866"/>
                  </a:ext>
                </a:extLst>
              </a:tr>
              <a:tr h="187171">
                <a:tc>
                  <a:txBody>
                    <a:bodyPr/>
                    <a:lstStyle/>
                    <a:p>
                      <a:pPr algn="ctr" fontAlgn="b"/>
                      <a:r>
                        <a:rPr lang="en-US" sz="1400" u="none" strike="noStrike">
                          <a:effectLst/>
                        </a:rPr>
                        <a:t>BM71</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Brain</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244869107"/>
                  </a:ext>
                </a:extLst>
              </a:tr>
              <a:tr h="187171">
                <a:tc>
                  <a:txBody>
                    <a:bodyPr/>
                    <a:lstStyle/>
                    <a:p>
                      <a:pPr algn="ctr" fontAlgn="b"/>
                      <a:r>
                        <a:rPr lang="en-US" sz="1400" u="none" strike="noStrike">
                          <a:effectLst/>
                        </a:rPr>
                        <a:t>BP72</a:t>
                      </a:r>
                      <a:endParaRPr lang="en-US" sz="1400" b="0" i="0" u="none" strike="noStrike">
                        <a:solidFill>
                          <a:srgbClr val="000000"/>
                        </a:solidFill>
                        <a:effectLst/>
                        <a:latin typeface="Calibri" panose="020F0502020204030204" pitchFamily="34" charset="0"/>
                      </a:endParaRPr>
                    </a:p>
                  </a:txBody>
                  <a:tcPr marL="8774" marR="8774" marT="8774" marB="0" anchor="b"/>
                </a:tc>
                <a:tc>
                  <a:txBody>
                    <a:bodyPr/>
                    <a:lstStyle/>
                    <a:p>
                      <a:pPr algn="ctr" fontAlgn="b"/>
                      <a:r>
                        <a:rPr lang="en-US" sz="1400" u="none" strike="noStrike">
                          <a:effectLst/>
                        </a:rPr>
                        <a:t>Breast</a:t>
                      </a:r>
                      <a:endParaRPr lang="en-US" sz="1400" b="0" i="0" u="none" strike="noStrike">
                        <a:solidFill>
                          <a:srgbClr val="000000"/>
                        </a:solidFill>
                        <a:effectLst/>
                        <a:latin typeface="Calibri" panose="020F0502020204030204" pitchFamily="34" charset="0"/>
                      </a:endParaRPr>
                    </a:p>
                  </a:txBody>
                  <a:tcPr marL="8774" marR="8774" marT="8774" marB="0" anchor="b"/>
                </a:tc>
                <a:extLst>
                  <a:ext uri="{0D108BD9-81ED-4DB2-BD59-A6C34878D82A}">
                    <a16:rowId xmlns:a16="http://schemas.microsoft.com/office/drawing/2014/main" val="2003663908"/>
                  </a:ext>
                </a:extLst>
              </a:tr>
              <a:tr h="187171">
                <a:tc>
                  <a:txBody>
                    <a:bodyPr/>
                    <a:lstStyle/>
                    <a:p>
                      <a:pPr algn="ctr" fontAlgn="b"/>
                      <a:r>
                        <a:rPr lang="en-US" sz="1400" u="none" strike="noStrike">
                          <a:effectLst/>
                        </a:rPr>
                        <a:t>BM72</a:t>
                      </a:r>
                      <a:endParaRPr lang="en-US" sz="1400" b="0" i="0" u="none" strike="noStrike">
                        <a:solidFill>
                          <a:srgbClr val="000000"/>
                        </a:solidFill>
                        <a:effectLst/>
                        <a:latin typeface="Calibri" panose="020F0502020204030204" pitchFamily="34" charset="0"/>
                      </a:endParaRPr>
                    </a:p>
                  </a:txBody>
                  <a:tcPr marL="8774" marR="8774" marT="8774" marB="0" anchor="b">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Brain</a:t>
                      </a:r>
                      <a:endParaRPr lang="en-US" sz="1400" b="0" i="0" u="none" strike="noStrike" dirty="0">
                        <a:solidFill>
                          <a:srgbClr val="000000"/>
                        </a:solidFill>
                        <a:effectLst/>
                        <a:latin typeface="Calibri" panose="020F0502020204030204" pitchFamily="34" charset="0"/>
                      </a:endParaRPr>
                    </a:p>
                  </a:txBody>
                  <a:tcPr marL="8774" marR="8774" marT="8774"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8835642"/>
                  </a:ext>
                </a:extLst>
              </a:tr>
            </a:tbl>
          </a:graphicData>
        </a:graphic>
      </p:graphicFrame>
    </p:spTree>
    <p:extLst>
      <p:ext uri="{BB962C8B-B14F-4D97-AF65-F5344CB8AC3E}">
        <p14:creationId xmlns:p14="http://schemas.microsoft.com/office/powerpoint/2010/main" val="351512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848" y="584364"/>
            <a:ext cx="6036857" cy="923330"/>
          </a:xfrm>
          <a:prstGeom prst="rect">
            <a:avLst/>
          </a:prstGeom>
          <a:noFill/>
        </p:spPr>
        <p:txBody>
          <a:bodyPr wrap="square" rtlCol="0">
            <a:spAutoFit/>
          </a:bodyPr>
          <a:lstStyle/>
          <a:p>
            <a:r>
              <a:rPr lang="en-US" dirty="0"/>
              <a:t>Table S10. Detailed list of antibodies and dilutions used for multispectral immunofluorescence staining of slides as shown in Figure 3 </a:t>
            </a:r>
          </a:p>
        </p:txBody>
      </p:sp>
      <p:graphicFrame>
        <p:nvGraphicFramePr>
          <p:cNvPr id="3" name="Table 2">
            <a:extLst>
              <a:ext uri="{FF2B5EF4-FFF2-40B4-BE49-F238E27FC236}">
                <a16:creationId xmlns:a16="http://schemas.microsoft.com/office/drawing/2014/main" id="{627B24FB-9415-6D48-9815-CFF913A4ED21}"/>
              </a:ext>
            </a:extLst>
          </p:cNvPr>
          <p:cNvGraphicFramePr>
            <a:graphicFrameLocks noGrp="1"/>
          </p:cNvGraphicFramePr>
          <p:nvPr>
            <p:extLst>
              <p:ext uri="{D42A27DB-BD31-4B8C-83A1-F6EECF244321}">
                <p14:modId xmlns:p14="http://schemas.microsoft.com/office/powerpoint/2010/main" val="3084470248"/>
              </p:ext>
            </p:extLst>
          </p:nvPr>
        </p:nvGraphicFramePr>
        <p:xfrm>
          <a:off x="429924" y="2042954"/>
          <a:ext cx="5915026" cy="1676400"/>
        </p:xfrm>
        <a:graphic>
          <a:graphicData uri="http://schemas.openxmlformats.org/drawingml/2006/table">
            <a:tbl>
              <a:tblPr firstRow="1" firstCol="1" bandRow="1"/>
              <a:tblGrid>
                <a:gridCol w="223949">
                  <a:extLst>
                    <a:ext uri="{9D8B030D-6E8A-4147-A177-3AD203B41FA5}">
                      <a16:colId xmlns:a16="http://schemas.microsoft.com/office/drawing/2014/main" val="1031911046"/>
                    </a:ext>
                  </a:extLst>
                </a:gridCol>
                <a:gridCol w="2505820">
                  <a:extLst>
                    <a:ext uri="{9D8B030D-6E8A-4147-A177-3AD203B41FA5}">
                      <a16:colId xmlns:a16="http://schemas.microsoft.com/office/drawing/2014/main" val="2891074337"/>
                    </a:ext>
                  </a:extLst>
                </a:gridCol>
                <a:gridCol w="1245635">
                  <a:extLst>
                    <a:ext uri="{9D8B030D-6E8A-4147-A177-3AD203B41FA5}">
                      <a16:colId xmlns:a16="http://schemas.microsoft.com/office/drawing/2014/main" val="1339161099"/>
                    </a:ext>
                  </a:extLst>
                </a:gridCol>
                <a:gridCol w="1191229">
                  <a:extLst>
                    <a:ext uri="{9D8B030D-6E8A-4147-A177-3AD203B41FA5}">
                      <a16:colId xmlns:a16="http://schemas.microsoft.com/office/drawing/2014/main" val="1090466497"/>
                    </a:ext>
                  </a:extLst>
                </a:gridCol>
                <a:gridCol w="748393">
                  <a:extLst>
                    <a:ext uri="{9D8B030D-6E8A-4147-A177-3AD203B41FA5}">
                      <a16:colId xmlns:a16="http://schemas.microsoft.com/office/drawing/2014/main" val="554166393"/>
                    </a:ext>
                  </a:extLst>
                </a:gridCol>
              </a:tblGrid>
              <a:tr h="334025">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Reagents/ Antibodies used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Company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Dilution used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301879"/>
                  </a:ext>
                </a:extLst>
              </a:tr>
              <a:tr h="334025">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Perkin Elmer 7 color manual Kit- including opal fluorophores and DAPI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Perkin Elmer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NEL811001KT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097288"/>
                  </a:ext>
                </a:extLst>
              </a:tr>
              <a:tr h="167012">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CD8 - CLONE: C8/144B</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Biocare Medical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ACI3160A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25739"/>
                  </a:ext>
                </a:extLst>
              </a:tr>
              <a:tr h="167012">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CD20 - CLONE: L-26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Leica Biosystems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CD20-L26-L-CE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(1:200)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938875"/>
                  </a:ext>
                </a:extLst>
              </a:tr>
              <a:tr h="167012">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CD68 - CLONE: D4B9C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Cell Signaling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76437S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(1:800)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942028"/>
                  </a:ext>
                </a:extLst>
              </a:tr>
              <a:tr h="167012">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Foxp3 - CLONE: D608R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Cell Signaling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12653S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688810"/>
                  </a:ext>
                </a:extLst>
              </a:tr>
              <a:tr h="334025">
                <a:tc>
                  <a:txBody>
                    <a:bodyPr/>
                    <a:lstStyle/>
                    <a:p>
                      <a:pPr marL="0" marR="0">
                        <a:spcBef>
                          <a:spcPts val="0"/>
                        </a:spcBef>
                        <a:spcAft>
                          <a:spcPts val="0"/>
                        </a:spcAft>
                      </a:pPr>
                      <a:r>
                        <a:rPr lang="en-US" altLang="zh-CN" sz="1100" dirty="0">
                          <a:effectLst/>
                          <a:latin typeface="Arial" panose="020B0604020202020204" pitchFamily="34"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Pan-Cytokeratin - CLONE: AE1/AE3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Santa Cruz Biotech</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SC81714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1317751"/>
                  </a:ext>
                </a:extLst>
              </a:tr>
            </a:tbl>
          </a:graphicData>
        </a:graphic>
      </p:graphicFrame>
    </p:spTree>
    <p:extLst>
      <p:ext uri="{BB962C8B-B14F-4D97-AF65-F5344CB8AC3E}">
        <p14:creationId xmlns:p14="http://schemas.microsoft.com/office/powerpoint/2010/main" val="3449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D0235A29-38E8-EF47-8631-E9D0A761CFA8}"/>
              </a:ext>
            </a:extLst>
          </p:cNvPr>
          <p:cNvPicPr>
            <a:picLocks noChangeAspect="1"/>
          </p:cNvPicPr>
          <p:nvPr/>
        </p:nvPicPr>
        <p:blipFill>
          <a:blip r:embed="rId2"/>
          <a:stretch>
            <a:fillRect/>
          </a:stretch>
        </p:blipFill>
        <p:spPr>
          <a:xfrm>
            <a:off x="5009775" y="4238185"/>
            <a:ext cx="1489033" cy="2017595"/>
          </a:xfrm>
          <a:prstGeom prst="rect">
            <a:avLst/>
          </a:prstGeom>
        </p:spPr>
      </p:pic>
      <p:pic>
        <p:nvPicPr>
          <p:cNvPr id="62" name="Picture 61">
            <a:extLst>
              <a:ext uri="{FF2B5EF4-FFF2-40B4-BE49-F238E27FC236}">
                <a16:creationId xmlns:a16="http://schemas.microsoft.com/office/drawing/2014/main" id="{49AA2611-145E-A744-939E-D8AA2421B195}"/>
              </a:ext>
            </a:extLst>
          </p:cNvPr>
          <p:cNvPicPr>
            <a:picLocks noChangeAspect="1"/>
          </p:cNvPicPr>
          <p:nvPr/>
        </p:nvPicPr>
        <p:blipFill>
          <a:blip r:embed="rId3"/>
          <a:stretch>
            <a:fillRect/>
          </a:stretch>
        </p:blipFill>
        <p:spPr>
          <a:xfrm>
            <a:off x="1940711" y="4245297"/>
            <a:ext cx="1480237" cy="2003373"/>
          </a:xfrm>
          <a:prstGeom prst="rect">
            <a:avLst/>
          </a:prstGeom>
        </p:spPr>
      </p:pic>
      <p:sp>
        <p:nvSpPr>
          <p:cNvPr id="12" name="TextBox 11">
            <a:extLst>
              <a:ext uri="{FF2B5EF4-FFF2-40B4-BE49-F238E27FC236}">
                <a16:creationId xmlns:a16="http://schemas.microsoft.com/office/drawing/2014/main" id="{E5275E20-0129-AA4D-80AE-8635CC5C79D4}"/>
              </a:ext>
            </a:extLst>
          </p:cNvPr>
          <p:cNvSpPr txBox="1"/>
          <p:nvPr/>
        </p:nvSpPr>
        <p:spPr>
          <a:xfrm>
            <a:off x="700760" y="859910"/>
            <a:ext cx="1204176" cy="261610"/>
          </a:xfrm>
          <a:prstGeom prst="rect">
            <a:avLst/>
          </a:prstGeom>
          <a:noFill/>
        </p:spPr>
        <p:txBody>
          <a:bodyPr wrap="none" rtlCol="0">
            <a:spAutoFit/>
          </a:bodyPr>
          <a:lstStyle/>
          <a:p>
            <a:r>
              <a:rPr lang="en-US" sz="1100" dirty="0"/>
              <a:t>HR+/HER2+ (N=8)</a:t>
            </a:r>
          </a:p>
        </p:txBody>
      </p:sp>
      <p:sp>
        <p:nvSpPr>
          <p:cNvPr id="14" name="TextBox 13">
            <a:extLst>
              <a:ext uri="{FF2B5EF4-FFF2-40B4-BE49-F238E27FC236}">
                <a16:creationId xmlns:a16="http://schemas.microsoft.com/office/drawing/2014/main" id="{26C3AF88-7AE7-5649-9B79-BD69E0444DF6}"/>
              </a:ext>
            </a:extLst>
          </p:cNvPr>
          <p:cNvSpPr txBox="1"/>
          <p:nvPr/>
        </p:nvSpPr>
        <p:spPr>
          <a:xfrm>
            <a:off x="2294348" y="862331"/>
            <a:ext cx="1249060" cy="261610"/>
          </a:xfrm>
          <a:prstGeom prst="rect">
            <a:avLst/>
          </a:prstGeom>
          <a:noFill/>
        </p:spPr>
        <p:txBody>
          <a:bodyPr wrap="none" rtlCol="0">
            <a:spAutoFit/>
          </a:bodyPr>
          <a:lstStyle/>
          <a:p>
            <a:r>
              <a:rPr lang="en-US" sz="1100" dirty="0"/>
              <a:t>HR+/HER2- (N=23)</a:t>
            </a:r>
          </a:p>
        </p:txBody>
      </p:sp>
      <p:sp>
        <p:nvSpPr>
          <p:cNvPr id="15" name="TextBox 14">
            <a:extLst>
              <a:ext uri="{FF2B5EF4-FFF2-40B4-BE49-F238E27FC236}">
                <a16:creationId xmlns:a16="http://schemas.microsoft.com/office/drawing/2014/main" id="{5B15B939-3EBB-0342-AF7B-DA8F2140DCF5}"/>
              </a:ext>
            </a:extLst>
          </p:cNvPr>
          <p:cNvSpPr txBox="1"/>
          <p:nvPr/>
        </p:nvSpPr>
        <p:spPr>
          <a:xfrm>
            <a:off x="3842782" y="871020"/>
            <a:ext cx="1176925" cy="261610"/>
          </a:xfrm>
          <a:prstGeom prst="rect">
            <a:avLst/>
          </a:prstGeom>
          <a:noFill/>
        </p:spPr>
        <p:txBody>
          <a:bodyPr wrap="none" rtlCol="0">
            <a:spAutoFit/>
          </a:bodyPr>
          <a:lstStyle/>
          <a:p>
            <a:r>
              <a:rPr lang="en-US" sz="1100" dirty="0"/>
              <a:t>HR-/HER2+ (N=3)</a:t>
            </a:r>
          </a:p>
        </p:txBody>
      </p:sp>
      <p:sp>
        <p:nvSpPr>
          <p:cNvPr id="16" name="TextBox 15">
            <a:extLst>
              <a:ext uri="{FF2B5EF4-FFF2-40B4-BE49-F238E27FC236}">
                <a16:creationId xmlns:a16="http://schemas.microsoft.com/office/drawing/2014/main" id="{E7718D84-85F0-2840-81C3-A458D45B996A}"/>
              </a:ext>
            </a:extLst>
          </p:cNvPr>
          <p:cNvSpPr txBox="1"/>
          <p:nvPr/>
        </p:nvSpPr>
        <p:spPr>
          <a:xfrm>
            <a:off x="5413715" y="866767"/>
            <a:ext cx="922047" cy="261610"/>
          </a:xfrm>
          <a:prstGeom prst="rect">
            <a:avLst/>
          </a:prstGeom>
          <a:noFill/>
        </p:spPr>
        <p:txBody>
          <a:bodyPr wrap="none" rtlCol="0">
            <a:spAutoFit/>
          </a:bodyPr>
          <a:lstStyle/>
          <a:p>
            <a:r>
              <a:rPr lang="en-US" sz="1100" dirty="0"/>
              <a:t>TNBC (N=10)</a:t>
            </a:r>
          </a:p>
        </p:txBody>
      </p:sp>
      <p:sp>
        <p:nvSpPr>
          <p:cNvPr id="17" name="TextBox 16">
            <a:extLst>
              <a:ext uri="{FF2B5EF4-FFF2-40B4-BE49-F238E27FC236}">
                <a16:creationId xmlns:a16="http://schemas.microsoft.com/office/drawing/2014/main" id="{E8213FEE-7FD4-ED4D-BD07-A9AAD772B938}"/>
              </a:ext>
            </a:extLst>
          </p:cNvPr>
          <p:cNvSpPr txBox="1"/>
          <p:nvPr/>
        </p:nvSpPr>
        <p:spPr>
          <a:xfrm>
            <a:off x="1698041" y="996153"/>
            <a:ext cx="274434" cy="307777"/>
          </a:xfrm>
          <a:prstGeom prst="rect">
            <a:avLst/>
          </a:prstGeom>
          <a:noFill/>
        </p:spPr>
        <p:txBody>
          <a:bodyPr wrap="none" rtlCol="0">
            <a:spAutoFit/>
          </a:bodyPr>
          <a:lstStyle/>
          <a:p>
            <a:r>
              <a:rPr lang="en-US" sz="1400" dirty="0"/>
              <a:t>*</a:t>
            </a:r>
          </a:p>
        </p:txBody>
      </p:sp>
      <p:sp>
        <p:nvSpPr>
          <p:cNvPr id="18" name="TextBox 17">
            <a:extLst>
              <a:ext uri="{FF2B5EF4-FFF2-40B4-BE49-F238E27FC236}">
                <a16:creationId xmlns:a16="http://schemas.microsoft.com/office/drawing/2014/main" id="{CDD0E6B1-74D4-1F45-A219-D7728F33CE6C}"/>
              </a:ext>
            </a:extLst>
          </p:cNvPr>
          <p:cNvSpPr txBox="1"/>
          <p:nvPr/>
        </p:nvSpPr>
        <p:spPr>
          <a:xfrm>
            <a:off x="6244171" y="967632"/>
            <a:ext cx="364202" cy="307777"/>
          </a:xfrm>
          <a:prstGeom prst="rect">
            <a:avLst/>
          </a:prstGeom>
          <a:noFill/>
        </p:spPr>
        <p:txBody>
          <a:bodyPr wrap="none" rtlCol="0">
            <a:spAutoFit/>
          </a:bodyPr>
          <a:lstStyle/>
          <a:p>
            <a:r>
              <a:rPr lang="en-US" sz="1400" dirty="0"/>
              <a:t>**</a:t>
            </a:r>
          </a:p>
        </p:txBody>
      </p:sp>
      <p:sp>
        <p:nvSpPr>
          <p:cNvPr id="19" name="TextBox 18">
            <a:extLst>
              <a:ext uri="{FF2B5EF4-FFF2-40B4-BE49-F238E27FC236}">
                <a16:creationId xmlns:a16="http://schemas.microsoft.com/office/drawing/2014/main" id="{E9BF4B96-B236-624C-B434-DC4B4635E7A8}"/>
              </a:ext>
            </a:extLst>
          </p:cNvPr>
          <p:cNvSpPr txBox="1"/>
          <p:nvPr/>
        </p:nvSpPr>
        <p:spPr>
          <a:xfrm>
            <a:off x="236340" y="280058"/>
            <a:ext cx="458780" cy="369332"/>
          </a:xfrm>
          <a:prstGeom prst="rect">
            <a:avLst/>
          </a:prstGeom>
          <a:noFill/>
        </p:spPr>
        <p:txBody>
          <a:bodyPr wrap="none" rtlCol="0">
            <a:spAutoFit/>
          </a:bodyPr>
          <a:lstStyle/>
          <a:p>
            <a:r>
              <a:rPr lang="en-US" dirty="0"/>
              <a:t>(A)</a:t>
            </a:r>
          </a:p>
        </p:txBody>
      </p:sp>
      <p:sp>
        <p:nvSpPr>
          <p:cNvPr id="20" name="TextBox 19">
            <a:extLst>
              <a:ext uri="{FF2B5EF4-FFF2-40B4-BE49-F238E27FC236}">
                <a16:creationId xmlns:a16="http://schemas.microsoft.com/office/drawing/2014/main" id="{88F91227-B9F5-6D40-8CEF-8F4A4C6950D7}"/>
              </a:ext>
            </a:extLst>
          </p:cNvPr>
          <p:cNvSpPr txBox="1"/>
          <p:nvPr/>
        </p:nvSpPr>
        <p:spPr>
          <a:xfrm>
            <a:off x="240348" y="3410807"/>
            <a:ext cx="450764" cy="369332"/>
          </a:xfrm>
          <a:prstGeom prst="rect">
            <a:avLst/>
          </a:prstGeom>
          <a:noFill/>
        </p:spPr>
        <p:txBody>
          <a:bodyPr wrap="none" rtlCol="0">
            <a:spAutoFit/>
          </a:bodyPr>
          <a:lstStyle/>
          <a:p>
            <a:r>
              <a:rPr lang="en-US" dirty="0"/>
              <a:t>(B)</a:t>
            </a:r>
          </a:p>
        </p:txBody>
      </p:sp>
      <p:sp>
        <p:nvSpPr>
          <p:cNvPr id="27" name="TextBox 26">
            <a:extLst>
              <a:ext uri="{FF2B5EF4-FFF2-40B4-BE49-F238E27FC236}">
                <a16:creationId xmlns:a16="http://schemas.microsoft.com/office/drawing/2014/main" id="{1D2480A2-CE9E-254B-AFD7-9FF997EC9552}"/>
              </a:ext>
            </a:extLst>
          </p:cNvPr>
          <p:cNvSpPr txBox="1"/>
          <p:nvPr/>
        </p:nvSpPr>
        <p:spPr>
          <a:xfrm>
            <a:off x="272195" y="7067258"/>
            <a:ext cx="6142351" cy="1015663"/>
          </a:xfrm>
          <a:prstGeom prst="rect">
            <a:avLst/>
          </a:prstGeom>
          <a:noFill/>
        </p:spPr>
        <p:txBody>
          <a:bodyPr wrap="square" rtlCol="0">
            <a:spAutoFit/>
          </a:bodyPr>
          <a:lstStyle/>
          <a:p>
            <a:r>
              <a:rPr lang="en-US" sz="1200" b="1" dirty="0"/>
              <a:t>Figure S1. Comparison of immune abundance in metastatic breast tumors (METs) and primary breast tumors (PBTs) grouped by HR/HER2 subtypes  </a:t>
            </a:r>
            <a:r>
              <a:rPr lang="en-US" sz="1200" dirty="0"/>
              <a:t>(A) Total Immune score in Pan-MET dataset, together with the paired changes (MET-PBT). (B) </a:t>
            </a:r>
            <a:r>
              <a:rPr lang="en-US" sz="1200" dirty="0" err="1"/>
              <a:t>sTILs</a:t>
            </a:r>
            <a:r>
              <a:rPr lang="en-US" sz="1200" dirty="0"/>
              <a:t> percentages of PBT/BRM pairs in BRM-</a:t>
            </a:r>
            <a:r>
              <a:rPr lang="en-US" sz="1200" dirty="0" err="1"/>
              <a:t>sTIL</a:t>
            </a:r>
            <a:r>
              <a:rPr lang="en-US" sz="1200" dirty="0"/>
              <a:t> dataset, together with the paired changes (MET-PBT). ****p &lt;0.0001, ***p &lt;0.001, **p &lt; 0.01, *p &lt; 0.05 from two-sided Wilcoxon signed rank test.</a:t>
            </a:r>
          </a:p>
        </p:txBody>
      </p:sp>
      <p:sp>
        <p:nvSpPr>
          <p:cNvPr id="28" name="TextBox 27">
            <a:extLst>
              <a:ext uri="{FF2B5EF4-FFF2-40B4-BE49-F238E27FC236}">
                <a16:creationId xmlns:a16="http://schemas.microsoft.com/office/drawing/2014/main" id="{02C5423F-01FE-7A4F-8AF0-0E02AD01D9FA}"/>
              </a:ext>
            </a:extLst>
          </p:cNvPr>
          <p:cNvSpPr txBox="1"/>
          <p:nvPr/>
        </p:nvSpPr>
        <p:spPr>
          <a:xfrm>
            <a:off x="498774" y="3925396"/>
            <a:ext cx="1276311" cy="261610"/>
          </a:xfrm>
          <a:prstGeom prst="rect">
            <a:avLst/>
          </a:prstGeom>
          <a:noFill/>
        </p:spPr>
        <p:txBody>
          <a:bodyPr wrap="none" rtlCol="0">
            <a:spAutoFit/>
          </a:bodyPr>
          <a:lstStyle/>
          <a:p>
            <a:r>
              <a:rPr lang="en-US" sz="1100" dirty="0"/>
              <a:t>HR+/HER2+ (N=14)</a:t>
            </a:r>
          </a:p>
        </p:txBody>
      </p:sp>
      <p:sp>
        <p:nvSpPr>
          <p:cNvPr id="29" name="TextBox 28">
            <a:extLst>
              <a:ext uri="{FF2B5EF4-FFF2-40B4-BE49-F238E27FC236}">
                <a16:creationId xmlns:a16="http://schemas.microsoft.com/office/drawing/2014/main" id="{7A8F7401-33ED-F740-AD2B-22E1314832C5}"/>
              </a:ext>
            </a:extLst>
          </p:cNvPr>
          <p:cNvSpPr txBox="1"/>
          <p:nvPr/>
        </p:nvSpPr>
        <p:spPr>
          <a:xfrm>
            <a:off x="2094593" y="3902457"/>
            <a:ext cx="1176925" cy="261610"/>
          </a:xfrm>
          <a:prstGeom prst="rect">
            <a:avLst/>
          </a:prstGeom>
          <a:noFill/>
        </p:spPr>
        <p:txBody>
          <a:bodyPr wrap="none" rtlCol="0">
            <a:spAutoFit/>
          </a:bodyPr>
          <a:lstStyle/>
          <a:p>
            <a:r>
              <a:rPr lang="en-US" sz="1100" dirty="0"/>
              <a:t>HR+/HER2- (N=8)</a:t>
            </a:r>
          </a:p>
        </p:txBody>
      </p:sp>
      <p:sp>
        <p:nvSpPr>
          <p:cNvPr id="30" name="TextBox 29">
            <a:extLst>
              <a:ext uri="{FF2B5EF4-FFF2-40B4-BE49-F238E27FC236}">
                <a16:creationId xmlns:a16="http://schemas.microsoft.com/office/drawing/2014/main" id="{5DA7C6BA-66C0-584E-B1BF-F35C7B068703}"/>
              </a:ext>
            </a:extLst>
          </p:cNvPr>
          <p:cNvSpPr txBox="1"/>
          <p:nvPr/>
        </p:nvSpPr>
        <p:spPr>
          <a:xfrm>
            <a:off x="3666770" y="3900824"/>
            <a:ext cx="1176925" cy="261610"/>
          </a:xfrm>
          <a:prstGeom prst="rect">
            <a:avLst/>
          </a:prstGeom>
          <a:noFill/>
        </p:spPr>
        <p:txBody>
          <a:bodyPr wrap="none" rtlCol="0">
            <a:spAutoFit/>
          </a:bodyPr>
          <a:lstStyle/>
          <a:p>
            <a:r>
              <a:rPr lang="en-US" sz="1100" dirty="0"/>
              <a:t>HR-/HER2+ (N=6)</a:t>
            </a:r>
          </a:p>
        </p:txBody>
      </p:sp>
      <p:sp>
        <p:nvSpPr>
          <p:cNvPr id="31" name="TextBox 30">
            <a:extLst>
              <a:ext uri="{FF2B5EF4-FFF2-40B4-BE49-F238E27FC236}">
                <a16:creationId xmlns:a16="http://schemas.microsoft.com/office/drawing/2014/main" id="{20501F4B-C0D4-CC48-B0C9-488943CF762D}"/>
              </a:ext>
            </a:extLst>
          </p:cNvPr>
          <p:cNvSpPr txBox="1"/>
          <p:nvPr/>
        </p:nvSpPr>
        <p:spPr>
          <a:xfrm>
            <a:off x="5166077" y="3909050"/>
            <a:ext cx="922047" cy="261610"/>
          </a:xfrm>
          <a:prstGeom prst="rect">
            <a:avLst/>
          </a:prstGeom>
          <a:noFill/>
        </p:spPr>
        <p:txBody>
          <a:bodyPr wrap="none" rtlCol="0">
            <a:spAutoFit/>
          </a:bodyPr>
          <a:lstStyle/>
          <a:p>
            <a:r>
              <a:rPr lang="en-US" sz="1100" dirty="0"/>
              <a:t>TNBC (N=15)</a:t>
            </a:r>
          </a:p>
        </p:txBody>
      </p:sp>
      <p:sp>
        <p:nvSpPr>
          <p:cNvPr id="32" name="TextBox 31">
            <a:extLst>
              <a:ext uri="{FF2B5EF4-FFF2-40B4-BE49-F238E27FC236}">
                <a16:creationId xmlns:a16="http://schemas.microsoft.com/office/drawing/2014/main" id="{80C5DD4F-E317-F441-AC06-ABE109551C6B}"/>
              </a:ext>
            </a:extLst>
          </p:cNvPr>
          <p:cNvSpPr txBox="1"/>
          <p:nvPr/>
        </p:nvSpPr>
        <p:spPr>
          <a:xfrm>
            <a:off x="3028888" y="4077187"/>
            <a:ext cx="274434" cy="307777"/>
          </a:xfrm>
          <a:prstGeom prst="rect">
            <a:avLst/>
          </a:prstGeom>
          <a:noFill/>
        </p:spPr>
        <p:txBody>
          <a:bodyPr wrap="none" rtlCol="0">
            <a:spAutoFit/>
          </a:bodyPr>
          <a:lstStyle/>
          <a:p>
            <a:r>
              <a:rPr lang="en-US" sz="1400" dirty="0"/>
              <a:t>*</a:t>
            </a:r>
          </a:p>
        </p:txBody>
      </p:sp>
      <p:sp>
        <p:nvSpPr>
          <p:cNvPr id="33" name="TextBox 32">
            <a:extLst>
              <a:ext uri="{FF2B5EF4-FFF2-40B4-BE49-F238E27FC236}">
                <a16:creationId xmlns:a16="http://schemas.microsoft.com/office/drawing/2014/main" id="{AA616616-83D5-FC43-9038-B581857DC41F}"/>
              </a:ext>
            </a:extLst>
          </p:cNvPr>
          <p:cNvSpPr txBox="1"/>
          <p:nvPr/>
        </p:nvSpPr>
        <p:spPr>
          <a:xfrm>
            <a:off x="6072997" y="4038681"/>
            <a:ext cx="364202" cy="307777"/>
          </a:xfrm>
          <a:prstGeom prst="rect">
            <a:avLst/>
          </a:prstGeom>
          <a:noFill/>
        </p:spPr>
        <p:txBody>
          <a:bodyPr wrap="none" rtlCol="0">
            <a:spAutoFit/>
          </a:bodyPr>
          <a:lstStyle/>
          <a:p>
            <a:r>
              <a:rPr lang="en-US" sz="1400" dirty="0"/>
              <a:t>**</a:t>
            </a:r>
          </a:p>
        </p:txBody>
      </p:sp>
      <p:pic>
        <p:nvPicPr>
          <p:cNvPr id="52" name="Picture 51">
            <a:extLst>
              <a:ext uri="{FF2B5EF4-FFF2-40B4-BE49-F238E27FC236}">
                <a16:creationId xmlns:a16="http://schemas.microsoft.com/office/drawing/2014/main" id="{4D05E6C6-32A7-7143-8DB5-140F132640B3}"/>
              </a:ext>
            </a:extLst>
          </p:cNvPr>
          <p:cNvPicPr>
            <a:picLocks noChangeAspect="1"/>
          </p:cNvPicPr>
          <p:nvPr/>
        </p:nvPicPr>
        <p:blipFill rotWithShape="1">
          <a:blip r:embed="rId4"/>
          <a:srcRect t="49354" r="7534"/>
          <a:stretch/>
        </p:blipFill>
        <p:spPr>
          <a:xfrm>
            <a:off x="2324326" y="380944"/>
            <a:ext cx="619101" cy="271275"/>
          </a:xfrm>
          <a:prstGeom prst="rect">
            <a:avLst/>
          </a:prstGeom>
          <a:effectLst/>
        </p:spPr>
      </p:pic>
      <p:pic>
        <p:nvPicPr>
          <p:cNvPr id="53" name="Picture 52">
            <a:extLst>
              <a:ext uri="{FF2B5EF4-FFF2-40B4-BE49-F238E27FC236}">
                <a16:creationId xmlns:a16="http://schemas.microsoft.com/office/drawing/2014/main" id="{1FF9CDFD-7CFB-B142-9DDF-7CF022B3F6F2}"/>
              </a:ext>
            </a:extLst>
          </p:cNvPr>
          <p:cNvPicPr>
            <a:picLocks noChangeAspect="1"/>
          </p:cNvPicPr>
          <p:nvPr/>
        </p:nvPicPr>
        <p:blipFill>
          <a:blip r:embed="rId5"/>
          <a:stretch>
            <a:fillRect/>
          </a:stretch>
        </p:blipFill>
        <p:spPr>
          <a:xfrm>
            <a:off x="3071528" y="380944"/>
            <a:ext cx="622122" cy="271274"/>
          </a:xfrm>
          <a:prstGeom prst="rect">
            <a:avLst/>
          </a:prstGeom>
          <a:effectLst/>
        </p:spPr>
      </p:pic>
      <p:pic>
        <p:nvPicPr>
          <p:cNvPr id="54" name="Picture 53">
            <a:extLst>
              <a:ext uri="{FF2B5EF4-FFF2-40B4-BE49-F238E27FC236}">
                <a16:creationId xmlns:a16="http://schemas.microsoft.com/office/drawing/2014/main" id="{BFE93DF5-43E8-034F-A6F2-7D0E4748C788}"/>
              </a:ext>
            </a:extLst>
          </p:cNvPr>
          <p:cNvPicPr>
            <a:picLocks noChangeAspect="1"/>
          </p:cNvPicPr>
          <p:nvPr/>
        </p:nvPicPr>
        <p:blipFill>
          <a:blip r:embed="rId6"/>
          <a:stretch>
            <a:fillRect/>
          </a:stretch>
        </p:blipFill>
        <p:spPr>
          <a:xfrm>
            <a:off x="3802320" y="384062"/>
            <a:ext cx="622122" cy="268156"/>
          </a:xfrm>
          <a:prstGeom prst="rect">
            <a:avLst/>
          </a:prstGeom>
          <a:effectLst/>
        </p:spPr>
      </p:pic>
      <p:pic>
        <p:nvPicPr>
          <p:cNvPr id="55" name="Picture 54">
            <a:extLst>
              <a:ext uri="{FF2B5EF4-FFF2-40B4-BE49-F238E27FC236}">
                <a16:creationId xmlns:a16="http://schemas.microsoft.com/office/drawing/2014/main" id="{2A1B5E13-47F6-5C4A-B114-52FB3429E299}"/>
              </a:ext>
            </a:extLst>
          </p:cNvPr>
          <p:cNvPicPr>
            <a:picLocks noChangeAspect="1"/>
          </p:cNvPicPr>
          <p:nvPr/>
        </p:nvPicPr>
        <p:blipFill>
          <a:blip r:embed="rId7"/>
          <a:stretch>
            <a:fillRect/>
          </a:stretch>
        </p:blipFill>
        <p:spPr>
          <a:xfrm>
            <a:off x="4533112" y="389055"/>
            <a:ext cx="598972" cy="282534"/>
          </a:xfrm>
          <a:prstGeom prst="rect">
            <a:avLst/>
          </a:prstGeom>
          <a:effectLst/>
        </p:spPr>
      </p:pic>
      <p:pic>
        <p:nvPicPr>
          <p:cNvPr id="56" name="Picture 55">
            <a:extLst>
              <a:ext uri="{FF2B5EF4-FFF2-40B4-BE49-F238E27FC236}">
                <a16:creationId xmlns:a16="http://schemas.microsoft.com/office/drawing/2014/main" id="{569AB5F4-9917-EB44-BFE4-BFB88CFB4C12}"/>
              </a:ext>
            </a:extLst>
          </p:cNvPr>
          <p:cNvPicPr>
            <a:picLocks noChangeAspect="1"/>
          </p:cNvPicPr>
          <p:nvPr/>
        </p:nvPicPr>
        <p:blipFill rotWithShape="1">
          <a:blip r:embed="rId4"/>
          <a:srcRect b="49355"/>
          <a:stretch/>
        </p:blipFill>
        <p:spPr>
          <a:xfrm>
            <a:off x="1654783" y="376298"/>
            <a:ext cx="669543" cy="271274"/>
          </a:xfrm>
          <a:prstGeom prst="rect">
            <a:avLst/>
          </a:prstGeom>
          <a:effectLst/>
        </p:spPr>
      </p:pic>
      <p:pic>
        <p:nvPicPr>
          <p:cNvPr id="57" name="Picture 56">
            <a:extLst>
              <a:ext uri="{FF2B5EF4-FFF2-40B4-BE49-F238E27FC236}">
                <a16:creationId xmlns:a16="http://schemas.microsoft.com/office/drawing/2014/main" id="{77474650-AC6E-0943-8432-D20D222F4A96}"/>
              </a:ext>
            </a:extLst>
          </p:cNvPr>
          <p:cNvPicPr>
            <a:picLocks noChangeAspect="1"/>
          </p:cNvPicPr>
          <p:nvPr/>
        </p:nvPicPr>
        <p:blipFill rotWithShape="1">
          <a:blip r:embed="rId8"/>
          <a:srcRect l="9832"/>
          <a:stretch/>
        </p:blipFill>
        <p:spPr>
          <a:xfrm>
            <a:off x="400494" y="1185386"/>
            <a:ext cx="1505333" cy="2238105"/>
          </a:xfrm>
          <a:prstGeom prst="rect">
            <a:avLst/>
          </a:prstGeom>
        </p:spPr>
      </p:pic>
      <p:pic>
        <p:nvPicPr>
          <p:cNvPr id="58" name="Picture 57">
            <a:extLst>
              <a:ext uri="{FF2B5EF4-FFF2-40B4-BE49-F238E27FC236}">
                <a16:creationId xmlns:a16="http://schemas.microsoft.com/office/drawing/2014/main" id="{13F90AC0-5891-CE45-B7A5-714B7E6B5AA9}"/>
              </a:ext>
            </a:extLst>
          </p:cNvPr>
          <p:cNvPicPr>
            <a:picLocks noChangeAspect="1"/>
          </p:cNvPicPr>
          <p:nvPr/>
        </p:nvPicPr>
        <p:blipFill>
          <a:blip r:embed="rId9"/>
          <a:stretch>
            <a:fillRect/>
          </a:stretch>
        </p:blipFill>
        <p:spPr>
          <a:xfrm>
            <a:off x="1961261" y="1202590"/>
            <a:ext cx="1504938" cy="2212950"/>
          </a:xfrm>
          <a:prstGeom prst="rect">
            <a:avLst/>
          </a:prstGeom>
        </p:spPr>
      </p:pic>
      <p:pic>
        <p:nvPicPr>
          <p:cNvPr id="59" name="Picture 58">
            <a:extLst>
              <a:ext uri="{FF2B5EF4-FFF2-40B4-BE49-F238E27FC236}">
                <a16:creationId xmlns:a16="http://schemas.microsoft.com/office/drawing/2014/main" id="{DBBA4D74-81F3-A247-A682-DF3118D1E1A4}"/>
              </a:ext>
            </a:extLst>
          </p:cNvPr>
          <p:cNvPicPr>
            <a:picLocks noChangeAspect="1"/>
          </p:cNvPicPr>
          <p:nvPr/>
        </p:nvPicPr>
        <p:blipFill>
          <a:blip r:embed="rId10"/>
          <a:stretch>
            <a:fillRect/>
          </a:stretch>
        </p:blipFill>
        <p:spPr>
          <a:xfrm>
            <a:off x="3543408" y="1207869"/>
            <a:ext cx="1503443" cy="2207671"/>
          </a:xfrm>
          <a:prstGeom prst="rect">
            <a:avLst/>
          </a:prstGeom>
        </p:spPr>
      </p:pic>
      <p:pic>
        <p:nvPicPr>
          <p:cNvPr id="60" name="Picture 59">
            <a:extLst>
              <a:ext uri="{FF2B5EF4-FFF2-40B4-BE49-F238E27FC236}">
                <a16:creationId xmlns:a16="http://schemas.microsoft.com/office/drawing/2014/main" id="{71A917DC-835E-8E40-9DCA-F237D5CF9802}"/>
              </a:ext>
            </a:extLst>
          </p:cNvPr>
          <p:cNvPicPr>
            <a:picLocks noChangeAspect="1"/>
          </p:cNvPicPr>
          <p:nvPr/>
        </p:nvPicPr>
        <p:blipFill>
          <a:blip r:embed="rId11"/>
          <a:stretch>
            <a:fillRect/>
          </a:stretch>
        </p:blipFill>
        <p:spPr>
          <a:xfrm>
            <a:off x="5101812" y="1193192"/>
            <a:ext cx="1505332" cy="2238105"/>
          </a:xfrm>
          <a:prstGeom prst="rect">
            <a:avLst/>
          </a:prstGeom>
        </p:spPr>
      </p:pic>
      <p:pic>
        <p:nvPicPr>
          <p:cNvPr id="61" name="Picture 60">
            <a:extLst>
              <a:ext uri="{FF2B5EF4-FFF2-40B4-BE49-F238E27FC236}">
                <a16:creationId xmlns:a16="http://schemas.microsoft.com/office/drawing/2014/main" id="{71C3293B-23E2-D944-80D9-5491A8F1105D}"/>
              </a:ext>
            </a:extLst>
          </p:cNvPr>
          <p:cNvPicPr>
            <a:picLocks noChangeAspect="1"/>
          </p:cNvPicPr>
          <p:nvPr/>
        </p:nvPicPr>
        <p:blipFill>
          <a:blip r:embed="rId12"/>
          <a:stretch>
            <a:fillRect/>
          </a:stretch>
        </p:blipFill>
        <p:spPr>
          <a:xfrm>
            <a:off x="192797" y="4237346"/>
            <a:ext cx="1640745" cy="2003373"/>
          </a:xfrm>
          <a:prstGeom prst="rect">
            <a:avLst/>
          </a:prstGeom>
        </p:spPr>
      </p:pic>
      <p:pic>
        <p:nvPicPr>
          <p:cNvPr id="63" name="Picture 62">
            <a:extLst>
              <a:ext uri="{FF2B5EF4-FFF2-40B4-BE49-F238E27FC236}">
                <a16:creationId xmlns:a16="http://schemas.microsoft.com/office/drawing/2014/main" id="{AA3EC9AB-935E-2F47-883D-03569EB26381}"/>
              </a:ext>
            </a:extLst>
          </p:cNvPr>
          <p:cNvPicPr>
            <a:picLocks noChangeAspect="1"/>
          </p:cNvPicPr>
          <p:nvPr/>
        </p:nvPicPr>
        <p:blipFill>
          <a:blip r:embed="rId13"/>
          <a:stretch>
            <a:fillRect/>
          </a:stretch>
        </p:blipFill>
        <p:spPr>
          <a:xfrm>
            <a:off x="3499482" y="4237673"/>
            <a:ext cx="1492607" cy="2010997"/>
          </a:xfrm>
          <a:prstGeom prst="rect">
            <a:avLst/>
          </a:prstGeom>
        </p:spPr>
      </p:pic>
      <p:sp>
        <p:nvSpPr>
          <p:cNvPr id="2" name="TextBox 1">
            <a:extLst>
              <a:ext uri="{FF2B5EF4-FFF2-40B4-BE49-F238E27FC236}">
                <a16:creationId xmlns:a16="http://schemas.microsoft.com/office/drawing/2014/main" id="{6E18ABAA-59E7-354F-9CD3-9F7709D4F1AA}"/>
              </a:ext>
            </a:extLst>
          </p:cNvPr>
          <p:cNvSpPr txBox="1"/>
          <p:nvPr/>
        </p:nvSpPr>
        <p:spPr>
          <a:xfrm rot="16200000">
            <a:off x="-339191" y="1805544"/>
            <a:ext cx="1222771" cy="307777"/>
          </a:xfrm>
          <a:prstGeom prst="rect">
            <a:avLst/>
          </a:prstGeom>
          <a:solidFill>
            <a:schemeClr val="bg1"/>
          </a:solidFill>
        </p:spPr>
        <p:txBody>
          <a:bodyPr wrap="none" rtlCol="0">
            <a:spAutoFit/>
          </a:bodyPr>
          <a:lstStyle/>
          <a:p>
            <a:r>
              <a:rPr lang="en-US" sz="1400" dirty="0"/>
              <a:t>Immune score</a:t>
            </a:r>
          </a:p>
        </p:txBody>
      </p:sp>
    </p:spTree>
    <p:extLst>
      <p:ext uri="{BB962C8B-B14F-4D97-AF65-F5344CB8AC3E}">
        <p14:creationId xmlns:p14="http://schemas.microsoft.com/office/powerpoint/2010/main" val="2446522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7F649E-65D2-D841-ACD7-558735544141}"/>
              </a:ext>
            </a:extLst>
          </p:cNvPr>
          <p:cNvPicPr>
            <a:picLocks noChangeAspect="1"/>
          </p:cNvPicPr>
          <p:nvPr/>
        </p:nvPicPr>
        <p:blipFill>
          <a:blip r:embed="rId3"/>
          <a:stretch>
            <a:fillRect/>
          </a:stretch>
        </p:blipFill>
        <p:spPr>
          <a:xfrm>
            <a:off x="3881346" y="250910"/>
            <a:ext cx="1602783" cy="2008775"/>
          </a:xfrm>
          <a:prstGeom prst="rect">
            <a:avLst/>
          </a:prstGeom>
        </p:spPr>
      </p:pic>
      <p:pic>
        <p:nvPicPr>
          <p:cNvPr id="2" name="Picture 1">
            <a:extLst>
              <a:ext uri="{FF2B5EF4-FFF2-40B4-BE49-F238E27FC236}">
                <a16:creationId xmlns:a16="http://schemas.microsoft.com/office/drawing/2014/main" id="{8053A383-A77B-6641-A0E5-D661F506701C}"/>
              </a:ext>
            </a:extLst>
          </p:cNvPr>
          <p:cNvPicPr>
            <a:picLocks noChangeAspect="1"/>
          </p:cNvPicPr>
          <p:nvPr/>
        </p:nvPicPr>
        <p:blipFill>
          <a:blip r:embed="rId4"/>
          <a:stretch>
            <a:fillRect/>
          </a:stretch>
        </p:blipFill>
        <p:spPr>
          <a:xfrm>
            <a:off x="960397" y="255592"/>
            <a:ext cx="1822462" cy="2075938"/>
          </a:xfrm>
          <a:prstGeom prst="rect">
            <a:avLst/>
          </a:prstGeom>
        </p:spPr>
      </p:pic>
      <p:sp>
        <p:nvSpPr>
          <p:cNvPr id="14" name="TextBox 13"/>
          <p:cNvSpPr txBox="1"/>
          <p:nvPr/>
        </p:nvSpPr>
        <p:spPr>
          <a:xfrm>
            <a:off x="178936" y="7511421"/>
            <a:ext cx="6522006" cy="1015663"/>
          </a:xfrm>
          <a:prstGeom prst="rect">
            <a:avLst/>
          </a:prstGeom>
          <a:noFill/>
          <a:effectLst/>
        </p:spPr>
        <p:txBody>
          <a:bodyPr wrap="square" rtlCol="0">
            <a:spAutoFit/>
          </a:bodyPr>
          <a:lstStyle/>
          <a:p>
            <a:r>
              <a:rPr lang="en-US" sz="1200" b="1" dirty="0"/>
              <a:t>Figure S2. Comparison of immune abundance in METs and PBTs, treating multiple METs matched to the same PBT as MET in different pairs</a:t>
            </a:r>
            <a:r>
              <a:rPr lang="en-US" sz="1200" dirty="0"/>
              <a:t> (A) Total immune score in PBT/MET pairs in Pan-MET dataset. (B) Total immune score grouped by MET sites. (C) Total Immune score in Pan-MET dataset grouped by HR/HER2 subtypes. ****p &lt;0.0001, ***p &lt;0.001, **p &lt; 0.01, *p &lt; 0.05 from two-sided Wilcoxon signed rank test in (A-C) and correlation test in (D)</a:t>
            </a:r>
          </a:p>
        </p:txBody>
      </p:sp>
      <p:sp>
        <p:nvSpPr>
          <p:cNvPr id="15" name="TextBox 14"/>
          <p:cNvSpPr txBox="1"/>
          <p:nvPr/>
        </p:nvSpPr>
        <p:spPr>
          <a:xfrm>
            <a:off x="184251" y="0"/>
            <a:ext cx="458780" cy="369332"/>
          </a:xfrm>
          <a:prstGeom prst="rect">
            <a:avLst/>
          </a:prstGeom>
          <a:noFill/>
          <a:effectLst/>
        </p:spPr>
        <p:txBody>
          <a:bodyPr wrap="none" rtlCol="0">
            <a:spAutoFit/>
          </a:bodyPr>
          <a:lstStyle/>
          <a:p>
            <a:r>
              <a:rPr lang="en-US" dirty="0"/>
              <a:t>(A)</a:t>
            </a:r>
          </a:p>
        </p:txBody>
      </p:sp>
      <p:sp>
        <p:nvSpPr>
          <p:cNvPr id="11" name="TextBox 10">
            <a:extLst>
              <a:ext uri="{FF2B5EF4-FFF2-40B4-BE49-F238E27FC236}">
                <a16:creationId xmlns:a16="http://schemas.microsoft.com/office/drawing/2014/main" id="{0F5523F2-973D-414D-8127-6E8E39A0E056}"/>
              </a:ext>
            </a:extLst>
          </p:cNvPr>
          <p:cNvSpPr txBox="1"/>
          <p:nvPr/>
        </p:nvSpPr>
        <p:spPr>
          <a:xfrm>
            <a:off x="1332270" y="19374"/>
            <a:ext cx="597114" cy="276999"/>
          </a:xfrm>
          <a:prstGeom prst="rect">
            <a:avLst/>
          </a:prstGeom>
          <a:noFill/>
          <a:effectLst/>
        </p:spPr>
        <p:txBody>
          <a:bodyPr wrap="square" rtlCol="0">
            <a:spAutoFit/>
          </a:bodyPr>
          <a:lstStyle/>
          <a:p>
            <a:r>
              <a:rPr lang="en-US" sz="1200" dirty="0"/>
              <a:t>N=53</a:t>
            </a:r>
          </a:p>
        </p:txBody>
      </p:sp>
      <p:pic>
        <p:nvPicPr>
          <p:cNvPr id="32" name="Picture 31">
            <a:extLst>
              <a:ext uri="{FF2B5EF4-FFF2-40B4-BE49-F238E27FC236}">
                <a16:creationId xmlns:a16="http://schemas.microsoft.com/office/drawing/2014/main" id="{0220057E-0408-6047-B5FE-F43087271524}"/>
              </a:ext>
            </a:extLst>
          </p:cNvPr>
          <p:cNvPicPr>
            <a:picLocks noChangeAspect="1"/>
          </p:cNvPicPr>
          <p:nvPr/>
        </p:nvPicPr>
        <p:blipFill>
          <a:blip r:embed="rId5"/>
          <a:stretch>
            <a:fillRect/>
          </a:stretch>
        </p:blipFill>
        <p:spPr>
          <a:xfrm>
            <a:off x="5972477" y="2870305"/>
            <a:ext cx="669543" cy="535634"/>
          </a:xfrm>
          <a:prstGeom prst="rect">
            <a:avLst/>
          </a:prstGeom>
          <a:effectLst/>
        </p:spPr>
      </p:pic>
      <p:pic>
        <p:nvPicPr>
          <p:cNvPr id="35" name="Picture 34">
            <a:extLst>
              <a:ext uri="{FF2B5EF4-FFF2-40B4-BE49-F238E27FC236}">
                <a16:creationId xmlns:a16="http://schemas.microsoft.com/office/drawing/2014/main" id="{6A5C0F8B-B7DD-9141-9D90-373E941B5E55}"/>
              </a:ext>
            </a:extLst>
          </p:cNvPr>
          <p:cNvPicPr>
            <a:picLocks noChangeAspect="1"/>
          </p:cNvPicPr>
          <p:nvPr/>
        </p:nvPicPr>
        <p:blipFill>
          <a:blip r:embed="rId6"/>
          <a:stretch>
            <a:fillRect/>
          </a:stretch>
        </p:blipFill>
        <p:spPr>
          <a:xfrm>
            <a:off x="5990402" y="3383614"/>
            <a:ext cx="622122" cy="271274"/>
          </a:xfrm>
          <a:prstGeom prst="rect">
            <a:avLst/>
          </a:prstGeom>
          <a:effectLst/>
        </p:spPr>
      </p:pic>
      <p:pic>
        <p:nvPicPr>
          <p:cNvPr id="36" name="Picture 35">
            <a:extLst>
              <a:ext uri="{FF2B5EF4-FFF2-40B4-BE49-F238E27FC236}">
                <a16:creationId xmlns:a16="http://schemas.microsoft.com/office/drawing/2014/main" id="{4BB57EFB-914D-9841-85B6-ECB3729DE96A}"/>
              </a:ext>
            </a:extLst>
          </p:cNvPr>
          <p:cNvPicPr>
            <a:picLocks noChangeAspect="1"/>
          </p:cNvPicPr>
          <p:nvPr/>
        </p:nvPicPr>
        <p:blipFill>
          <a:blip r:embed="rId7"/>
          <a:stretch>
            <a:fillRect/>
          </a:stretch>
        </p:blipFill>
        <p:spPr>
          <a:xfrm>
            <a:off x="5990403" y="3661039"/>
            <a:ext cx="622122" cy="268156"/>
          </a:xfrm>
          <a:prstGeom prst="rect">
            <a:avLst/>
          </a:prstGeom>
          <a:effectLst/>
        </p:spPr>
      </p:pic>
      <p:pic>
        <p:nvPicPr>
          <p:cNvPr id="38" name="Picture 37">
            <a:extLst>
              <a:ext uri="{FF2B5EF4-FFF2-40B4-BE49-F238E27FC236}">
                <a16:creationId xmlns:a16="http://schemas.microsoft.com/office/drawing/2014/main" id="{FE77F7CC-A5C6-4146-B327-93109FF5A5FB}"/>
              </a:ext>
            </a:extLst>
          </p:cNvPr>
          <p:cNvPicPr>
            <a:picLocks noChangeAspect="1"/>
          </p:cNvPicPr>
          <p:nvPr/>
        </p:nvPicPr>
        <p:blipFill>
          <a:blip r:embed="rId8"/>
          <a:stretch>
            <a:fillRect/>
          </a:stretch>
        </p:blipFill>
        <p:spPr>
          <a:xfrm>
            <a:off x="5990403" y="3931270"/>
            <a:ext cx="598972" cy="282534"/>
          </a:xfrm>
          <a:prstGeom prst="rect">
            <a:avLst/>
          </a:prstGeom>
          <a:effectLst/>
        </p:spPr>
      </p:pic>
      <p:sp>
        <p:nvSpPr>
          <p:cNvPr id="52" name="TextBox 51">
            <a:extLst>
              <a:ext uri="{FF2B5EF4-FFF2-40B4-BE49-F238E27FC236}">
                <a16:creationId xmlns:a16="http://schemas.microsoft.com/office/drawing/2014/main" id="{F3E982B0-BD1E-F141-B127-0B4782107827}"/>
              </a:ext>
            </a:extLst>
          </p:cNvPr>
          <p:cNvSpPr txBox="1"/>
          <p:nvPr/>
        </p:nvSpPr>
        <p:spPr>
          <a:xfrm>
            <a:off x="214966" y="4833856"/>
            <a:ext cx="449162" cy="369332"/>
          </a:xfrm>
          <a:prstGeom prst="rect">
            <a:avLst/>
          </a:prstGeom>
          <a:noFill/>
          <a:effectLst/>
        </p:spPr>
        <p:txBody>
          <a:bodyPr wrap="none" rtlCol="0">
            <a:spAutoFit/>
          </a:bodyPr>
          <a:lstStyle/>
          <a:p>
            <a:r>
              <a:rPr lang="en-US" dirty="0"/>
              <a:t>(C)</a:t>
            </a:r>
          </a:p>
        </p:txBody>
      </p:sp>
      <p:sp>
        <p:nvSpPr>
          <p:cNvPr id="54" name="TextBox 53">
            <a:extLst>
              <a:ext uri="{FF2B5EF4-FFF2-40B4-BE49-F238E27FC236}">
                <a16:creationId xmlns:a16="http://schemas.microsoft.com/office/drawing/2014/main" id="{005D2795-010E-B540-B294-A2BD26C27BC4}"/>
              </a:ext>
            </a:extLst>
          </p:cNvPr>
          <p:cNvSpPr txBox="1"/>
          <p:nvPr/>
        </p:nvSpPr>
        <p:spPr>
          <a:xfrm>
            <a:off x="179663" y="2057508"/>
            <a:ext cx="450764" cy="369332"/>
          </a:xfrm>
          <a:prstGeom prst="rect">
            <a:avLst/>
          </a:prstGeom>
          <a:noFill/>
          <a:effectLst/>
        </p:spPr>
        <p:txBody>
          <a:bodyPr wrap="none" rtlCol="0">
            <a:spAutoFit/>
          </a:bodyPr>
          <a:lstStyle/>
          <a:p>
            <a:r>
              <a:rPr lang="en-US" dirty="0"/>
              <a:t>(B)</a:t>
            </a:r>
          </a:p>
        </p:txBody>
      </p:sp>
      <p:sp>
        <p:nvSpPr>
          <p:cNvPr id="55" name="TextBox 54">
            <a:extLst>
              <a:ext uri="{FF2B5EF4-FFF2-40B4-BE49-F238E27FC236}">
                <a16:creationId xmlns:a16="http://schemas.microsoft.com/office/drawing/2014/main" id="{7D54A8B2-905B-E94C-A940-4D786B9E068D}"/>
              </a:ext>
            </a:extLst>
          </p:cNvPr>
          <p:cNvSpPr txBox="1"/>
          <p:nvPr/>
        </p:nvSpPr>
        <p:spPr>
          <a:xfrm>
            <a:off x="1203191" y="2345200"/>
            <a:ext cx="668437" cy="307777"/>
          </a:xfrm>
          <a:prstGeom prst="rect">
            <a:avLst/>
          </a:prstGeom>
          <a:noFill/>
          <a:effectLst/>
        </p:spPr>
        <p:txBody>
          <a:bodyPr wrap="square" rtlCol="0">
            <a:spAutoFit/>
          </a:bodyPr>
          <a:lstStyle/>
          <a:p>
            <a:r>
              <a:rPr lang="en-US" sz="1400" dirty="0"/>
              <a:t>****</a:t>
            </a:r>
          </a:p>
        </p:txBody>
      </p:sp>
      <p:sp>
        <p:nvSpPr>
          <p:cNvPr id="3" name="TextBox 2">
            <a:extLst>
              <a:ext uri="{FF2B5EF4-FFF2-40B4-BE49-F238E27FC236}">
                <a16:creationId xmlns:a16="http://schemas.microsoft.com/office/drawing/2014/main" id="{58D58CE6-81D3-0342-94CA-6E61771E83DE}"/>
              </a:ext>
            </a:extLst>
          </p:cNvPr>
          <p:cNvSpPr txBox="1"/>
          <p:nvPr/>
        </p:nvSpPr>
        <p:spPr>
          <a:xfrm rot="16200000">
            <a:off x="2671132" y="973533"/>
            <a:ext cx="1787157" cy="523220"/>
          </a:xfrm>
          <a:prstGeom prst="rect">
            <a:avLst/>
          </a:prstGeom>
          <a:solidFill>
            <a:schemeClr val="bg1"/>
          </a:solidFill>
          <a:effectLst/>
        </p:spPr>
        <p:txBody>
          <a:bodyPr wrap="none" rtlCol="0">
            <a:spAutoFit/>
          </a:bodyPr>
          <a:lstStyle/>
          <a:p>
            <a:pPr algn="ctr"/>
            <a:r>
              <a:rPr lang="en-US" sz="1400" dirty="0"/>
              <a:t>Immune score change</a:t>
            </a:r>
          </a:p>
          <a:p>
            <a:pPr algn="ctr"/>
            <a:r>
              <a:rPr lang="en-US" sz="1400" dirty="0"/>
              <a:t>(MET-PBT)</a:t>
            </a:r>
          </a:p>
        </p:txBody>
      </p:sp>
      <p:sp>
        <p:nvSpPr>
          <p:cNvPr id="37" name="TextBox 36">
            <a:extLst>
              <a:ext uri="{FF2B5EF4-FFF2-40B4-BE49-F238E27FC236}">
                <a16:creationId xmlns:a16="http://schemas.microsoft.com/office/drawing/2014/main" id="{17851875-B32F-BA40-B222-7669B3F5655F}"/>
              </a:ext>
            </a:extLst>
          </p:cNvPr>
          <p:cNvSpPr txBox="1"/>
          <p:nvPr/>
        </p:nvSpPr>
        <p:spPr>
          <a:xfrm>
            <a:off x="2664083" y="2392066"/>
            <a:ext cx="240935" cy="307777"/>
          </a:xfrm>
          <a:prstGeom prst="rect">
            <a:avLst/>
          </a:prstGeom>
          <a:noFill/>
          <a:effectLst/>
        </p:spPr>
        <p:txBody>
          <a:bodyPr wrap="square" rtlCol="0">
            <a:spAutoFit/>
          </a:bodyPr>
          <a:lstStyle/>
          <a:p>
            <a:r>
              <a:rPr lang="en-US" sz="1400" dirty="0"/>
              <a:t>*</a:t>
            </a:r>
          </a:p>
        </p:txBody>
      </p:sp>
      <p:sp>
        <p:nvSpPr>
          <p:cNvPr id="42" name="TextBox 41">
            <a:extLst>
              <a:ext uri="{FF2B5EF4-FFF2-40B4-BE49-F238E27FC236}">
                <a16:creationId xmlns:a16="http://schemas.microsoft.com/office/drawing/2014/main" id="{A5B5A7F5-3196-E347-94FE-88F8A5F1A348}"/>
              </a:ext>
            </a:extLst>
          </p:cNvPr>
          <p:cNvSpPr txBox="1"/>
          <p:nvPr/>
        </p:nvSpPr>
        <p:spPr>
          <a:xfrm>
            <a:off x="2136968" y="4904511"/>
            <a:ext cx="1249060" cy="261610"/>
          </a:xfrm>
          <a:prstGeom prst="rect">
            <a:avLst/>
          </a:prstGeom>
          <a:noFill/>
        </p:spPr>
        <p:txBody>
          <a:bodyPr wrap="none" rtlCol="0">
            <a:spAutoFit/>
          </a:bodyPr>
          <a:lstStyle/>
          <a:p>
            <a:r>
              <a:rPr lang="en-US" sz="1100" dirty="0"/>
              <a:t>HR+/HER2- (N=25)</a:t>
            </a:r>
          </a:p>
        </p:txBody>
      </p:sp>
      <p:sp>
        <p:nvSpPr>
          <p:cNvPr id="43" name="TextBox 42">
            <a:extLst>
              <a:ext uri="{FF2B5EF4-FFF2-40B4-BE49-F238E27FC236}">
                <a16:creationId xmlns:a16="http://schemas.microsoft.com/office/drawing/2014/main" id="{62FC71FF-494E-104A-8318-930276ADE5C3}"/>
              </a:ext>
            </a:extLst>
          </p:cNvPr>
          <p:cNvSpPr txBox="1"/>
          <p:nvPr/>
        </p:nvSpPr>
        <p:spPr>
          <a:xfrm>
            <a:off x="3438452" y="4923860"/>
            <a:ext cx="1176925" cy="261610"/>
          </a:xfrm>
          <a:prstGeom prst="rect">
            <a:avLst/>
          </a:prstGeom>
          <a:noFill/>
        </p:spPr>
        <p:txBody>
          <a:bodyPr wrap="none" rtlCol="0">
            <a:spAutoFit/>
          </a:bodyPr>
          <a:lstStyle/>
          <a:p>
            <a:r>
              <a:rPr lang="en-US" sz="1100" dirty="0"/>
              <a:t>HR-/HER2+ (N=3)</a:t>
            </a:r>
          </a:p>
        </p:txBody>
      </p:sp>
      <p:sp>
        <p:nvSpPr>
          <p:cNvPr id="44" name="TextBox 43">
            <a:extLst>
              <a:ext uri="{FF2B5EF4-FFF2-40B4-BE49-F238E27FC236}">
                <a16:creationId xmlns:a16="http://schemas.microsoft.com/office/drawing/2014/main" id="{FF523AD2-113B-F541-B7BB-C0F111F9890C}"/>
              </a:ext>
            </a:extLst>
          </p:cNvPr>
          <p:cNvSpPr txBox="1"/>
          <p:nvPr/>
        </p:nvSpPr>
        <p:spPr>
          <a:xfrm>
            <a:off x="4763806" y="4920145"/>
            <a:ext cx="922047" cy="261610"/>
          </a:xfrm>
          <a:prstGeom prst="rect">
            <a:avLst/>
          </a:prstGeom>
          <a:noFill/>
        </p:spPr>
        <p:txBody>
          <a:bodyPr wrap="none" rtlCol="0">
            <a:spAutoFit/>
          </a:bodyPr>
          <a:lstStyle/>
          <a:p>
            <a:r>
              <a:rPr lang="en-US" sz="1100" dirty="0"/>
              <a:t>TNBC (N=10)</a:t>
            </a:r>
          </a:p>
        </p:txBody>
      </p:sp>
      <p:sp>
        <p:nvSpPr>
          <p:cNvPr id="45" name="TextBox 44">
            <a:extLst>
              <a:ext uri="{FF2B5EF4-FFF2-40B4-BE49-F238E27FC236}">
                <a16:creationId xmlns:a16="http://schemas.microsoft.com/office/drawing/2014/main" id="{6EAB239E-A20D-2F41-B9BD-C2AD797A600C}"/>
              </a:ext>
            </a:extLst>
          </p:cNvPr>
          <p:cNvSpPr txBox="1"/>
          <p:nvPr/>
        </p:nvSpPr>
        <p:spPr>
          <a:xfrm>
            <a:off x="1579815" y="5131897"/>
            <a:ext cx="274434" cy="307777"/>
          </a:xfrm>
          <a:prstGeom prst="rect">
            <a:avLst/>
          </a:prstGeom>
          <a:noFill/>
        </p:spPr>
        <p:txBody>
          <a:bodyPr wrap="none" rtlCol="0">
            <a:spAutoFit/>
          </a:bodyPr>
          <a:lstStyle/>
          <a:p>
            <a:r>
              <a:rPr lang="en-US" sz="1400" dirty="0"/>
              <a:t>*</a:t>
            </a:r>
          </a:p>
        </p:txBody>
      </p:sp>
      <p:sp>
        <p:nvSpPr>
          <p:cNvPr id="46" name="TextBox 45">
            <a:extLst>
              <a:ext uri="{FF2B5EF4-FFF2-40B4-BE49-F238E27FC236}">
                <a16:creationId xmlns:a16="http://schemas.microsoft.com/office/drawing/2014/main" id="{8989320A-4470-2D46-B4D7-B0449CF183E0}"/>
              </a:ext>
            </a:extLst>
          </p:cNvPr>
          <p:cNvSpPr txBox="1"/>
          <p:nvPr/>
        </p:nvSpPr>
        <p:spPr>
          <a:xfrm>
            <a:off x="5437137" y="5124768"/>
            <a:ext cx="364202" cy="307777"/>
          </a:xfrm>
          <a:prstGeom prst="rect">
            <a:avLst/>
          </a:prstGeom>
          <a:noFill/>
        </p:spPr>
        <p:txBody>
          <a:bodyPr wrap="none" rtlCol="0">
            <a:spAutoFit/>
          </a:bodyPr>
          <a:lstStyle/>
          <a:p>
            <a:r>
              <a:rPr lang="en-US" sz="1400" dirty="0"/>
              <a:t>**</a:t>
            </a:r>
          </a:p>
        </p:txBody>
      </p:sp>
      <p:sp>
        <p:nvSpPr>
          <p:cNvPr id="5" name="TextBox 4">
            <a:extLst>
              <a:ext uri="{FF2B5EF4-FFF2-40B4-BE49-F238E27FC236}">
                <a16:creationId xmlns:a16="http://schemas.microsoft.com/office/drawing/2014/main" id="{01A35670-32D8-094C-B3CB-6DD98CF79852}"/>
              </a:ext>
            </a:extLst>
          </p:cNvPr>
          <p:cNvSpPr txBox="1"/>
          <p:nvPr/>
        </p:nvSpPr>
        <p:spPr>
          <a:xfrm>
            <a:off x="4572027" y="46121"/>
            <a:ext cx="530915" cy="369332"/>
          </a:xfrm>
          <a:prstGeom prst="rect">
            <a:avLst/>
          </a:prstGeom>
          <a:noFill/>
        </p:spPr>
        <p:txBody>
          <a:bodyPr wrap="none" rtlCol="0">
            <a:spAutoFit/>
          </a:bodyPr>
          <a:lstStyle/>
          <a:p>
            <a:r>
              <a:rPr lang="en-US" dirty="0"/>
              <a:t>***</a:t>
            </a:r>
          </a:p>
        </p:txBody>
      </p:sp>
      <p:sp>
        <p:nvSpPr>
          <p:cNvPr id="7" name="TextBox 6">
            <a:extLst>
              <a:ext uri="{FF2B5EF4-FFF2-40B4-BE49-F238E27FC236}">
                <a16:creationId xmlns:a16="http://schemas.microsoft.com/office/drawing/2014/main" id="{D7BC4680-13F9-D64D-8DE5-F26C18AA6036}"/>
              </a:ext>
            </a:extLst>
          </p:cNvPr>
          <p:cNvSpPr txBox="1"/>
          <p:nvPr/>
        </p:nvSpPr>
        <p:spPr>
          <a:xfrm rot="16200000">
            <a:off x="56716" y="1112880"/>
            <a:ext cx="1222771" cy="307777"/>
          </a:xfrm>
          <a:prstGeom prst="rect">
            <a:avLst/>
          </a:prstGeom>
          <a:noFill/>
        </p:spPr>
        <p:txBody>
          <a:bodyPr wrap="none" rtlCol="0">
            <a:spAutoFit/>
          </a:bodyPr>
          <a:lstStyle/>
          <a:p>
            <a:r>
              <a:rPr lang="en-US" sz="1400" dirty="0"/>
              <a:t>Immune score</a:t>
            </a:r>
          </a:p>
        </p:txBody>
      </p:sp>
      <p:pic>
        <p:nvPicPr>
          <p:cNvPr id="8" name="Picture 7">
            <a:extLst>
              <a:ext uri="{FF2B5EF4-FFF2-40B4-BE49-F238E27FC236}">
                <a16:creationId xmlns:a16="http://schemas.microsoft.com/office/drawing/2014/main" id="{C7378D62-BEBC-FA4B-B3F4-97463EBF322F}"/>
              </a:ext>
            </a:extLst>
          </p:cNvPr>
          <p:cNvPicPr>
            <a:picLocks noChangeAspect="1"/>
          </p:cNvPicPr>
          <p:nvPr/>
        </p:nvPicPr>
        <p:blipFill>
          <a:blip r:embed="rId9"/>
          <a:stretch>
            <a:fillRect/>
          </a:stretch>
        </p:blipFill>
        <p:spPr>
          <a:xfrm>
            <a:off x="556537" y="2581418"/>
            <a:ext cx="1236843" cy="2065591"/>
          </a:xfrm>
          <a:prstGeom prst="rect">
            <a:avLst/>
          </a:prstGeom>
        </p:spPr>
      </p:pic>
      <p:sp>
        <p:nvSpPr>
          <p:cNvPr id="9" name="TextBox 8">
            <a:extLst>
              <a:ext uri="{FF2B5EF4-FFF2-40B4-BE49-F238E27FC236}">
                <a16:creationId xmlns:a16="http://schemas.microsoft.com/office/drawing/2014/main" id="{D9DDAB18-F457-3044-B488-BE941E6EDEC7}"/>
              </a:ext>
            </a:extLst>
          </p:cNvPr>
          <p:cNvSpPr txBox="1"/>
          <p:nvPr/>
        </p:nvSpPr>
        <p:spPr>
          <a:xfrm>
            <a:off x="727471" y="2340582"/>
            <a:ext cx="518091" cy="276999"/>
          </a:xfrm>
          <a:prstGeom prst="rect">
            <a:avLst/>
          </a:prstGeom>
          <a:noFill/>
        </p:spPr>
        <p:txBody>
          <a:bodyPr wrap="none" rtlCol="0">
            <a:spAutoFit/>
          </a:bodyPr>
          <a:lstStyle/>
          <a:p>
            <a:r>
              <a:rPr lang="en-US" sz="1200" dirty="0"/>
              <a:t>N=21</a:t>
            </a:r>
          </a:p>
        </p:txBody>
      </p:sp>
      <p:pic>
        <p:nvPicPr>
          <p:cNvPr id="12" name="Picture 11">
            <a:extLst>
              <a:ext uri="{FF2B5EF4-FFF2-40B4-BE49-F238E27FC236}">
                <a16:creationId xmlns:a16="http://schemas.microsoft.com/office/drawing/2014/main" id="{95AEDA06-FAB1-5F4F-A322-46DD56F8372E}"/>
              </a:ext>
            </a:extLst>
          </p:cNvPr>
          <p:cNvPicPr>
            <a:picLocks noChangeAspect="1"/>
          </p:cNvPicPr>
          <p:nvPr/>
        </p:nvPicPr>
        <p:blipFill>
          <a:blip r:embed="rId10"/>
          <a:stretch>
            <a:fillRect/>
          </a:stretch>
        </p:blipFill>
        <p:spPr>
          <a:xfrm>
            <a:off x="2154690" y="2592025"/>
            <a:ext cx="951517" cy="2064791"/>
          </a:xfrm>
          <a:prstGeom prst="rect">
            <a:avLst/>
          </a:prstGeom>
        </p:spPr>
      </p:pic>
      <p:pic>
        <p:nvPicPr>
          <p:cNvPr id="20" name="Picture 19">
            <a:extLst>
              <a:ext uri="{FF2B5EF4-FFF2-40B4-BE49-F238E27FC236}">
                <a16:creationId xmlns:a16="http://schemas.microsoft.com/office/drawing/2014/main" id="{A2BDD8DB-7C95-C940-A1A5-2921045B8292}"/>
              </a:ext>
            </a:extLst>
          </p:cNvPr>
          <p:cNvPicPr>
            <a:picLocks noChangeAspect="1"/>
          </p:cNvPicPr>
          <p:nvPr/>
        </p:nvPicPr>
        <p:blipFill>
          <a:blip r:embed="rId11"/>
          <a:stretch>
            <a:fillRect/>
          </a:stretch>
        </p:blipFill>
        <p:spPr>
          <a:xfrm>
            <a:off x="3486837" y="2600247"/>
            <a:ext cx="951517" cy="2075456"/>
          </a:xfrm>
          <a:prstGeom prst="rect">
            <a:avLst/>
          </a:prstGeom>
        </p:spPr>
      </p:pic>
      <p:pic>
        <p:nvPicPr>
          <p:cNvPr id="21" name="Picture 20">
            <a:extLst>
              <a:ext uri="{FF2B5EF4-FFF2-40B4-BE49-F238E27FC236}">
                <a16:creationId xmlns:a16="http://schemas.microsoft.com/office/drawing/2014/main" id="{0B04815D-5B7F-834E-A7B7-8002D826D91A}"/>
              </a:ext>
            </a:extLst>
          </p:cNvPr>
          <p:cNvPicPr>
            <a:picLocks noChangeAspect="1"/>
          </p:cNvPicPr>
          <p:nvPr/>
        </p:nvPicPr>
        <p:blipFill>
          <a:blip r:embed="rId12"/>
          <a:stretch>
            <a:fillRect/>
          </a:stretch>
        </p:blipFill>
        <p:spPr>
          <a:xfrm>
            <a:off x="4761128" y="2611158"/>
            <a:ext cx="957968" cy="2045136"/>
          </a:xfrm>
          <a:prstGeom prst="rect">
            <a:avLst/>
          </a:prstGeom>
        </p:spPr>
      </p:pic>
      <p:sp>
        <p:nvSpPr>
          <p:cNvPr id="48" name="TextBox 47">
            <a:extLst>
              <a:ext uri="{FF2B5EF4-FFF2-40B4-BE49-F238E27FC236}">
                <a16:creationId xmlns:a16="http://schemas.microsoft.com/office/drawing/2014/main" id="{AE5B5342-243C-5F4D-93DA-7BF1738495B5}"/>
              </a:ext>
            </a:extLst>
          </p:cNvPr>
          <p:cNvSpPr txBox="1"/>
          <p:nvPr/>
        </p:nvSpPr>
        <p:spPr>
          <a:xfrm>
            <a:off x="2105476" y="2336715"/>
            <a:ext cx="518091" cy="276999"/>
          </a:xfrm>
          <a:prstGeom prst="rect">
            <a:avLst/>
          </a:prstGeom>
          <a:noFill/>
        </p:spPr>
        <p:txBody>
          <a:bodyPr wrap="none" rtlCol="0">
            <a:spAutoFit/>
          </a:bodyPr>
          <a:lstStyle/>
          <a:p>
            <a:r>
              <a:rPr lang="en-US" sz="1200" dirty="0"/>
              <a:t>N=14</a:t>
            </a:r>
          </a:p>
        </p:txBody>
      </p:sp>
      <p:sp>
        <p:nvSpPr>
          <p:cNvPr id="49" name="TextBox 48">
            <a:extLst>
              <a:ext uri="{FF2B5EF4-FFF2-40B4-BE49-F238E27FC236}">
                <a16:creationId xmlns:a16="http://schemas.microsoft.com/office/drawing/2014/main" id="{525F48F7-06ED-E445-B8AA-EB6F07438EA7}"/>
              </a:ext>
            </a:extLst>
          </p:cNvPr>
          <p:cNvSpPr txBox="1"/>
          <p:nvPr/>
        </p:nvSpPr>
        <p:spPr>
          <a:xfrm>
            <a:off x="3444504" y="2334158"/>
            <a:ext cx="518091" cy="276999"/>
          </a:xfrm>
          <a:prstGeom prst="rect">
            <a:avLst/>
          </a:prstGeom>
          <a:noFill/>
        </p:spPr>
        <p:txBody>
          <a:bodyPr wrap="none" rtlCol="0">
            <a:spAutoFit/>
          </a:bodyPr>
          <a:lstStyle/>
          <a:p>
            <a:r>
              <a:rPr lang="en-US" sz="1200" dirty="0"/>
              <a:t>N=11</a:t>
            </a:r>
          </a:p>
        </p:txBody>
      </p:sp>
      <p:sp>
        <p:nvSpPr>
          <p:cNvPr id="50" name="TextBox 49">
            <a:extLst>
              <a:ext uri="{FF2B5EF4-FFF2-40B4-BE49-F238E27FC236}">
                <a16:creationId xmlns:a16="http://schemas.microsoft.com/office/drawing/2014/main" id="{56F90A8E-C0AD-2F41-ACD4-5C847AE8706F}"/>
              </a:ext>
            </a:extLst>
          </p:cNvPr>
          <p:cNvSpPr txBox="1"/>
          <p:nvPr/>
        </p:nvSpPr>
        <p:spPr>
          <a:xfrm>
            <a:off x="4761127" y="2325974"/>
            <a:ext cx="439544" cy="276999"/>
          </a:xfrm>
          <a:prstGeom prst="rect">
            <a:avLst/>
          </a:prstGeom>
          <a:noFill/>
        </p:spPr>
        <p:txBody>
          <a:bodyPr wrap="none" rtlCol="0">
            <a:spAutoFit/>
          </a:bodyPr>
          <a:lstStyle/>
          <a:p>
            <a:r>
              <a:rPr lang="en-US" sz="1200" dirty="0"/>
              <a:t>N=7</a:t>
            </a:r>
          </a:p>
        </p:txBody>
      </p:sp>
      <p:sp>
        <p:nvSpPr>
          <p:cNvPr id="51" name="TextBox 50">
            <a:extLst>
              <a:ext uri="{FF2B5EF4-FFF2-40B4-BE49-F238E27FC236}">
                <a16:creationId xmlns:a16="http://schemas.microsoft.com/office/drawing/2014/main" id="{52592392-8BFE-0C41-84D9-EADF16DCE79D}"/>
              </a:ext>
            </a:extLst>
          </p:cNvPr>
          <p:cNvSpPr txBox="1"/>
          <p:nvPr/>
        </p:nvSpPr>
        <p:spPr>
          <a:xfrm rot="16200000">
            <a:off x="-273482" y="3363773"/>
            <a:ext cx="1222771" cy="307777"/>
          </a:xfrm>
          <a:prstGeom prst="rect">
            <a:avLst/>
          </a:prstGeom>
          <a:noFill/>
        </p:spPr>
        <p:txBody>
          <a:bodyPr wrap="none" rtlCol="0">
            <a:spAutoFit/>
          </a:bodyPr>
          <a:lstStyle/>
          <a:p>
            <a:r>
              <a:rPr lang="en-US" sz="1400" dirty="0"/>
              <a:t>Immune score</a:t>
            </a:r>
          </a:p>
        </p:txBody>
      </p:sp>
      <p:pic>
        <p:nvPicPr>
          <p:cNvPr id="22" name="Picture 21">
            <a:extLst>
              <a:ext uri="{FF2B5EF4-FFF2-40B4-BE49-F238E27FC236}">
                <a16:creationId xmlns:a16="http://schemas.microsoft.com/office/drawing/2014/main" id="{98615F58-6E54-2844-9F30-B70013CF487D}"/>
              </a:ext>
            </a:extLst>
          </p:cNvPr>
          <p:cNvPicPr>
            <a:picLocks noChangeAspect="1"/>
          </p:cNvPicPr>
          <p:nvPr/>
        </p:nvPicPr>
        <p:blipFill>
          <a:blip r:embed="rId13"/>
          <a:stretch>
            <a:fillRect/>
          </a:stretch>
        </p:blipFill>
        <p:spPr>
          <a:xfrm>
            <a:off x="491547" y="5291252"/>
            <a:ext cx="1437837" cy="2145080"/>
          </a:xfrm>
          <a:prstGeom prst="rect">
            <a:avLst/>
          </a:prstGeom>
        </p:spPr>
      </p:pic>
      <p:sp>
        <p:nvSpPr>
          <p:cNvPr id="53" name="TextBox 52">
            <a:extLst>
              <a:ext uri="{FF2B5EF4-FFF2-40B4-BE49-F238E27FC236}">
                <a16:creationId xmlns:a16="http://schemas.microsoft.com/office/drawing/2014/main" id="{3FC805F1-1E69-3B43-AF20-A7FD6F032B61}"/>
              </a:ext>
            </a:extLst>
          </p:cNvPr>
          <p:cNvSpPr txBox="1"/>
          <p:nvPr/>
        </p:nvSpPr>
        <p:spPr>
          <a:xfrm rot="16200000">
            <a:off x="-270777" y="6011875"/>
            <a:ext cx="1222771" cy="307777"/>
          </a:xfrm>
          <a:prstGeom prst="rect">
            <a:avLst/>
          </a:prstGeom>
          <a:noFill/>
        </p:spPr>
        <p:txBody>
          <a:bodyPr wrap="none" rtlCol="0">
            <a:spAutoFit/>
          </a:bodyPr>
          <a:lstStyle/>
          <a:p>
            <a:r>
              <a:rPr lang="en-US" sz="1400" dirty="0"/>
              <a:t>Immune score</a:t>
            </a:r>
          </a:p>
        </p:txBody>
      </p:sp>
      <p:sp>
        <p:nvSpPr>
          <p:cNvPr id="56" name="TextBox 55">
            <a:extLst>
              <a:ext uri="{FF2B5EF4-FFF2-40B4-BE49-F238E27FC236}">
                <a16:creationId xmlns:a16="http://schemas.microsoft.com/office/drawing/2014/main" id="{A348376A-31E1-984E-8254-80FF90489786}"/>
              </a:ext>
            </a:extLst>
          </p:cNvPr>
          <p:cNvSpPr txBox="1"/>
          <p:nvPr/>
        </p:nvSpPr>
        <p:spPr>
          <a:xfrm>
            <a:off x="804859" y="4905638"/>
            <a:ext cx="1204176" cy="261610"/>
          </a:xfrm>
          <a:prstGeom prst="rect">
            <a:avLst/>
          </a:prstGeom>
          <a:noFill/>
        </p:spPr>
        <p:txBody>
          <a:bodyPr wrap="none" rtlCol="0">
            <a:spAutoFit/>
          </a:bodyPr>
          <a:lstStyle/>
          <a:p>
            <a:r>
              <a:rPr lang="en-US" sz="1100" dirty="0"/>
              <a:t>HR+/HER2+ (N=8)</a:t>
            </a:r>
          </a:p>
        </p:txBody>
      </p:sp>
      <p:pic>
        <p:nvPicPr>
          <p:cNvPr id="23" name="Picture 22">
            <a:extLst>
              <a:ext uri="{FF2B5EF4-FFF2-40B4-BE49-F238E27FC236}">
                <a16:creationId xmlns:a16="http://schemas.microsoft.com/office/drawing/2014/main" id="{9943D4C5-E191-454B-B605-E09CB82A0729}"/>
              </a:ext>
            </a:extLst>
          </p:cNvPr>
          <p:cNvPicPr>
            <a:picLocks noChangeAspect="1"/>
          </p:cNvPicPr>
          <p:nvPr/>
        </p:nvPicPr>
        <p:blipFill>
          <a:blip r:embed="rId14"/>
          <a:stretch>
            <a:fillRect/>
          </a:stretch>
        </p:blipFill>
        <p:spPr>
          <a:xfrm>
            <a:off x="2147965" y="5303122"/>
            <a:ext cx="1142225" cy="2162792"/>
          </a:xfrm>
          <a:prstGeom prst="rect">
            <a:avLst/>
          </a:prstGeom>
        </p:spPr>
      </p:pic>
      <p:pic>
        <p:nvPicPr>
          <p:cNvPr id="26" name="Picture 25">
            <a:extLst>
              <a:ext uri="{FF2B5EF4-FFF2-40B4-BE49-F238E27FC236}">
                <a16:creationId xmlns:a16="http://schemas.microsoft.com/office/drawing/2014/main" id="{1ECB67D4-597F-E441-AA2A-9E0593F227ED}"/>
              </a:ext>
            </a:extLst>
          </p:cNvPr>
          <p:cNvPicPr>
            <a:picLocks noChangeAspect="1"/>
          </p:cNvPicPr>
          <p:nvPr/>
        </p:nvPicPr>
        <p:blipFill>
          <a:blip r:embed="rId15"/>
          <a:stretch>
            <a:fillRect/>
          </a:stretch>
        </p:blipFill>
        <p:spPr>
          <a:xfrm>
            <a:off x="3439938" y="5285785"/>
            <a:ext cx="1142225" cy="2143352"/>
          </a:xfrm>
          <a:prstGeom prst="rect">
            <a:avLst/>
          </a:prstGeom>
        </p:spPr>
      </p:pic>
      <p:pic>
        <p:nvPicPr>
          <p:cNvPr id="30" name="Picture 29">
            <a:extLst>
              <a:ext uri="{FF2B5EF4-FFF2-40B4-BE49-F238E27FC236}">
                <a16:creationId xmlns:a16="http://schemas.microsoft.com/office/drawing/2014/main" id="{0661615C-A575-AA4E-A2CD-078C8D4DD35D}"/>
              </a:ext>
            </a:extLst>
          </p:cNvPr>
          <p:cNvPicPr>
            <a:picLocks noChangeAspect="1"/>
          </p:cNvPicPr>
          <p:nvPr/>
        </p:nvPicPr>
        <p:blipFill>
          <a:blip r:embed="rId16"/>
          <a:stretch>
            <a:fillRect/>
          </a:stretch>
        </p:blipFill>
        <p:spPr>
          <a:xfrm>
            <a:off x="4682737" y="5291252"/>
            <a:ext cx="1155339" cy="2137885"/>
          </a:xfrm>
          <a:prstGeom prst="rect">
            <a:avLst/>
          </a:prstGeom>
        </p:spPr>
      </p:pic>
    </p:spTree>
    <p:extLst>
      <p:ext uri="{BB962C8B-B14F-4D97-AF65-F5344CB8AC3E}">
        <p14:creationId xmlns:p14="http://schemas.microsoft.com/office/powerpoint/2010/main" val="377048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D475E1-580C-2742-886C-12A40B627311}"/>
              </a:ext>
            </a:extLst>
          </p:cNvPr>
          <p:cNvPicPr>
            <a:picLocks noChangeAspect="1"/>
          </p:cNvPicPr>
          <p:nvPr/>
        </p:nvPicPr>
        <p:blipFill>
          <a:blip r:embed="rId2"/>
          <a:stretch>
            <a:fillRect/>
          </a:stretch>
        </p:blipFill>
        <p:spPr>
          <a:xfrm>
            <a:off x="1990895" y="259116"/>
            <a:ext cx="1738247" cy="1895268"/>
          </a:xfrm>
          <a:prstGeom prst="rect">
            <a:avLst/>
          </a:prstGeom>
        </p:spPr>
      </p:pic>
      <p:pic>
        <p:nvPicPr>
          <p:cNvPr id="5" name="Picture 4">
            <a:extLst>
              <a:ext uri="{FF2B5EF4-FFF2-40B4-BE49-F238E27FC236}">
                <a16:creationId xmlns:a16="http://schemas.microsoft.com/office/drawing/2014/main" id="{98CA729F-5B63-0249-98C3-67F04B2C0C30}"/>
              </a:ext>
            </a:extLst>
          </p:cNvPr>
          <p:cNvPicPr>
            <a:picLocks noChangeAspect="1"/>
          </p:cNvPicPr>
          <p:nvPr/>
        </p:nvPicPr>
        <p:blipFill>
          <a:blip r:embed="rId3"/>
          <a:stretch>
            <a:fillRect/>
          </a:stretch>
        </p:blipFill>
        <p:spPr>
          <a:xfrm>
            <a:off x="4330315" y="326859"/>
            <a:ext cx="1594198" cy="1766620"/>
          </a:xfrm>
          <a:prstGeom prst="rect">
            <a:avLst/>
          </a:prstGeom>
        </p:spPr>
      </p:pic>
      <p:pic>
        <p:nvPicPr>
          <p:cNvPr id="6" name="Picture 5">
            <a:extLst>
              <a:ext uri="{FF2B5EF4-FFF2-40B4-BE49-F238E27FC236}">
                <a16:creationId xmlns:a16="http://schemas.microsoft.com/office/drawing/2014/main" id="{B6672F90-B116-2E4C-A1A7-B2D89D3B22D4}"/>
              </a:ext>
            </a:extLst>
          </p:cNvPr>
          <p:cNvPicPr>
            <a:picLocks noChangeAspect="1"/>
          </p:cNvPicPr>
          <p:nvPr/>
        </p:nvPicPr>
        <p:blipFill>
          <a:blip r:embed="rId4"/>
          <a:stretch>
            <a:fillRect/>
          </a:stretch>
        </p:blipFill>
        <p:spPr>
          <a:xfrm>
            <a:off x="1979867" y="4465142"/>
            <a:ext cx="1790873" cy="1928849"/>
          </a:xfrm>
          <a:prstGeom prst="rect">
            <a:avLst/>
          </a:prstGeom>
        </p:spPr>
      </p:pic>
      <p:pic>
        <p:nvPicPr>
          <p:cNvPr id="7" name="Picture 6">
            <a:extLst>
              <a:ext uri="{FF2B5EF4-FFF2-40B4-BE49-F238E27FC236}">
                <a16:creationId xmlns:a16="http://schemas.microsoft.com/office/drawing/2014/main" id="{57471A2D-44C3-A64C-A620-9B28148B2311}"/>
              </a:ext>
            </a:extLst>
          </p:cNvPr>
          <p:cNvPicPr>
            <a:picLocks noChangeAspect="1"/>
          </p:cNvPicPr>
          <p:nvPr/>
        </p:nvPicPr>
        <p:blipFill>
          <a:blip r:embed="rId5"/>
          <a:stretch>
            <a:fillRect/>
          </a:stretch>
        </p:blipFill>
        <p:spPr>
          <a:xfrm>
            <a:off x="4276610" y="4465411"/>
            <a:ext cx="1701608" cy="1842688"/>
          </a:xfrm>
          <a:prstGeom prst="rect">
            <a:avLst/>
          </a:prstGeom>
        </p:spPr>
      </p:pic>
      <p:pic>
        <p:nvPicPr>
          <p:cNvPr id="8" name="Picture 7">
            <a:extLst>
              <a:ext uri="{FF2B5EF4-FFF2-40B4-BE49-F238E27FC236}">
                <a16:creationId xmlns:a16="http://schemas.microsoft.com/office/drawing/2014/main" id="{AF17CBEE-FA2C-5347-A536-0B8E5767DBD1}"/>
              </a:ext>
            </a:extLst>
          </p:cNvPr>
          <p:cNvPicPr>
            <a:picLocks noChangeAspect="1"/>
          </p:cNvPicPr>
          <p:nvPr/>
        </p:nvPicPr>
        <p:blipFill>
          <a:blip r:embed="rId6"/>
          <a:stretch>
            <a:fillRect/>
          </a:stretch>
        </p:blipFill>
        <p:spPr>
          <a:xfrm>
            <a:off x="1990895" y="2363206"/>
            <a:ext cx="1699356" cy="1849695"/>
          </a:xfrm>
          <a:prstGeom prst="rect">
            <a:avLst/>
          </a:prstGeom>
        </p:spPr>
      </p:pic>
      <p:pic>
        <p:nvPicPr>
          <p:cNvPr id="9" name="Picture 8">
            <a:extLst>
              <a:ext uri="{FF2B5EF4-FFF2-40B4-BE49-F238E27FC236}">
                <a16:creationId xmlns:a16="http://schemas.microsoft.com/office/drawing/2014/main" id="{E4051DEE-0E84-8F42-9411-736009ABD8C0}"/>
              </a:ext>
            </a:extLst>
          </p:cNvPr>
          <p:cNvPicPr>
            <a:picLocks noChangeAspect="1"/>
          </p:cNvPicPr>
          <p:nvPr/>
        </p:nvPicPr>
        <p:blipFill>
          <a:blip r:embed="rId7"/>
          <a:stretch>
            <a:fillRect/>
          </a:stretch>
        </p:blipFill>
        <p:spPr>
          <a:xfrm>
            <a:off x="4276610" y="2351342"/>
            <a:ext cx="1701608" cy="1849695"/>
          </a:xfrm>
          <a:prstGeom prst="rect">
            <a:avLst/>
          </a:prstGeom>
        </p:spPr>
      </p:pic>
      <p:pic>
        <p:nvPicPr>
          <p:cNvPr id="10" name="Picture 9">
            <a:extLst>
              <a:ext uri="{FF2B5EF4-FFF2-40B4-BE49-F238E27FC236}">
                <a16:creationId xmlns:a16="http://schemas.microsoft.com/office/drawing/2014/main" id="{C7A8C2FF-A95D-B54B-A841-C35FA7DFCC73}"/>
              </a:ext>
            </a:extLst>
          </p:cNvPr>
          <p:cNvPicPr>
            <a:picLocks noChangeAspect="1"/>
          </p:cNvPicPr>
          <p:nvPr/>
        </p:nvPicPr>
        <p:blipFill>
          <a:blip r:embed="rId8"/>
          <a:stretch>
            <a:fillRect/>
          </a:stretch>
        </p:blipFill>
        <p:spPr>
          <a:xfrm>
            <a:off x="390326" y="424543"/>
            <a:ext cx="765726" cy="909564"/>
          </a:xfrm>
          <a:prstGeom prst="rect">
            <a:avLst/>
          </a:prstGeom>
        </p:spPr>
      </p:pic>
      <p:sp>
        <p:nvSpPr>
          <p:cNvPr id="11" name="TextBox 10">
            <a:extLst>
              <a:ext uri="{FF2B5EF4-FFF2-40B4-BE49-F238E27FC236}">
                <a16:creationId xmlns:a16="http://schemas.microsoft.com/office/drawing/2014/main" id="{A95D8372-C143-5345-90FB-3BF6452B058D}"/>
              </a:ext>
            </a:extLst>
          </p:cNvPr>
          <p:cNvSpPr txBox="1"/>
          <p:nvPr/>
        </p:nvSpPr>
        <p:spPr>
          <a:xfrm>
            <a:off x="106017" y="8330943"/>
            <a:ext cx="6751983" cy="830997"/>
          </a:xfrm>
          <a:prstGeom prst="rect">
            <a:avLst/>
          </a:prstGeom>
          <a:noFill/>
        </p:spPr>
        <p:txBody>
          <a:bodyPr wrap="square" rtlCol="0">
            <a:spAutoFit/>
          </a:bodyPr>
          <a:lstStyle/>
          <a:p>
            <a:r>
              <a:rPr lang="en-US" sz="1200" b="1" dirty="0"/>
              <a:t>Figure S3. Expressions (log2(TPM+1)) of CD274 (PD-L1), PDCD1 (PD-1), CTAL4, VISR (VISTA) in PBT and MET</a:t>
            </a:r>
            <a:r>
              <a:rPr lang="en-US" sz="1200" dirty="0"/>
              <a:t> Two-sided Wilcoxon signed rank test was used to compare PBT and MET. Spearman’s correlation with immune score change was calculated and tested using correlation test.</a:t>
            </a:r>
          </a:p>
          <a:p>
            <a:r>
              <a:rPr lang="en-US" sz="1200" dirty="0"/>
              <a:t>****p &lt;0.0001, ***p &lt;0.001, **p &lt; 0.01, *p &lt; 0.05, ns p&gt; 0.05</a:t>
            </a:r>
          </a:p>
        </p:txBody>
      </p:sp>
      <p:sp>
        <p:nvSpPr>
          <p:cNvPr id="12" name="TextBox 11">
            <a:extLst>
              <a:ext uri="{FF2B5EF4-FFF2-40B4-BE49-F238E27FC236}">
                <a16:creationId xmlns:a16="http://schemas.microsoft.com/office/drawing/2014/main" id="{356107A3-6998-B646-BFD4-8616D4281F87}"/>
              </a:ext>
            </a:extLst>
          </p:cNvPr>
          <p:cNvSpPr txBox="1"/>
          <p:nvPr/>
        </p:nvSpPr>
        <p:spPr>
          <a:xfrm>
            <a:off x="2717208" y="31343"/>
            <a:ext cx="530915" cy="369332"/>
          </a:xfrm>
          <a:prstGeom prst="rect">
            <a:avLst/>
          </a:prstGeom>
          <a:noFill/>
        </p:spPr>
        <p:txBody>
          <a:bodyPr wrap="none" rtlCol="0">
            <a:spAutoFit/>
          </a:bodyPr>
          <a:lstStyle/>
          <a:p>
            <a:r>
              <a:rPr lang="en-US" dirty="0"/>
              <a:t>***</a:t>
            </a:r>
          </a:p>
        </p:txBody>
      </p:sp>
      <p:sp>
        <p:nvSpPr>
          <p:cNvPr id="13" name="TextBox 12">
            <a:extLst>
              <a:ext uri="{FF2B5EF4-FFF2-40B4-BE49-F238E27FC236}">
                <a16:creationId xmlns:a16="http://schemas.microsoft.com/office/drawing/2014/main" id="{0A381CF4-C5E2-9343-861B-A63F5C25E48E}"/>
              </a:ext>
            </a:extLst>
          </p:cNvPr>
          <p:cNvSpPr txBox="1"/>
          <p:nvPr/>
        </p:nvSpPr>
        <p:spPr>
          <a:xfrm>
            <a:off x="2696916" y="2122122"/>
            <a:ext cx="530915" cy="369332"/>
          </a:xfrm>
          <a:prstGeom prst="rect">
            <a:avLst/>
          </a:prstGeom>
          <a:noFill/>
        </p:spPr>
        <p:txBody>
          <a:bodyPr wrap="none" rtlCol="0">
            <a:spAutoFit/>
          </a:bodyPr>
          <a:lstStyle/>
          <a:p>
            <a:r>
              <a:rPr lang="en-US" dirty="0"/>
              <a:t>***</a:t>
            </a:r>
          </a:p>
        </p:txBody>
      </p:sp>
      <p:sp>
        <p:nvSpPr>
          <p:cNvPr id="14" name="TextBox 13">
            <a:extLst>
              <a:ext uri="{FF2B5EF4-FFF2-40B4-BE49-F238E27FC236}">
                <a16:creationId xmlns:a16="http://schemas.microsoft.com/office/drawing/2014/main" id="{3D0B777E-BCFF-514E-80D1-81068F758962}"/>
              </a:ext>
            </a:extLst>
          </p:cNvPr>
          <p:cNvSpPr txBox="1"/>
          <p:nvPr/>
        </p:nvSpPr>
        <p:spPr>
          <a:xfrm>
            <a:off x="2639207" y="4240697"/>
            <a:ext cx="646331" cy="369332"/>
          </a:xfrm>
          <a:prstGeom prst="rect">
            <a:avLst/>
          </a:prstGeom>
          <a:noFill/>
        </p:spPr>
        <p:txBody>
          <a:bodyPr wrap="none" rtlCol="0">
            <a:spAutoFit/>
          </a:bodyPr>
          <a:lstStyle/>
          <a:p>
            <a:r>
              <a:rPr lang="en-US" dirty="0"/>
              <a:t>****</a:t>
            </a:r>
          </a:p>
        </p:txBody>
      </p:sp>
      <p:sp>
        <p:nvSpPr>
          <p:cNvPr id="15" name="TextBox 14">
            <a:extLst>
              <a:ext uri="{FF2B5EF4-FFF2-40B4-BE49-F238E27FC236}">
                <a16:creationId xmlns:a16="http://schemas.microsoft.com/office/drawing/2014/main" id="{9832135A-8679-7747-B6BB-8128EEBDE192}"/>
              </a:ext>
            </a:extLst>
          </p:cNvPr>
          <p:cNvSpPr txBox="1"/>
          <p:nvPr/>
        </p:nvSpPr>
        <p:spPr>
          <a:xfrm rot="16200000">
            <a:off x="1371175" y="929005"/>
            <a:ext cx="1239442" cy="307777"/>
          </a:xfrm>
          <a:prstGeom prst="rect">
            <a:avLst/>
          </a:prstGeom>
          <a:solidFill>
            <a:schemeClr val="bg1"/>
          </a:solidFill>
        </p:spPr>
        <p:txBody>
          <a:bodyPr wrap="none" rtlCol="0">
            <a:spAutoFit/>
          </a:bodyPr>
          <a:lstStyle/>
          <a:p>
            <a:r>
              <a:rPr lang="en-US" sz="1400" dirty="0"/>
              <a:t>CD274 (PD-L1)</a:t>
            </a:r>
          </a:p>
        </p:txBody>
      </p:sp>
      <p:sp>
        <p:nvSpPr>
          <p:cNvPr id="16" name="TextBox 15">
            <a:extLst>
              <a:ext uri="{FF2B5EF4-FFF2-40B4-BE49-F238E27FC236}">
                <a16:creationId xmlns:a16="http://schemas.microsoft.com/office/drawing/2014/main" id="{8B2EAFEF-38C0-B24E-94C5-4E629E668000}"/>
              </a:ext>
            </a:extLst>
          </p:cNvPr>
          <p:cNvSpPr txBox="1"/>
          <p:nvPr/>
        </p:nvSpPr>
        <p:spPr>
          <a:xfrm rot="16200000">
            <a:off x="1382355" y="3030585"/>
            <a:ext cx="1184940" cy="307777"/>
          </a:xfrm>
          <a:prstGeom prst="rect">
            <a:avLst/>
          </a:prstGeom>
          <a:solidFill>
            <a:schemeClr val="bg1"/>
          </a:solidFill>
        </p:spPr>
        <p:txBody>
          <a:bodyPr wrap="none" rtlCol="0">
            <a:spAutoFit/>
          </a:bodyPr>
          <a:lstStyle/>
          <a:p>
            <a:r>
              <a:rPr lang="en-US" sz="1400" dirty="0"/>
              <a:t>PDCD1 (PD-1)</a:t>
            </a:r>
          </a:p>
        </p:txBody>
      </p:sp>
      <p:sp>
        <p:nvSpPr>
          <p:cNvPr id="17" name="TextBox 16">
            <a:extLst>
              <a:ext uri="{FF2B5EF4-FFF2-40B4-BE49-F238E27FC236}">
                <a16:creationId xmlns:a16="http://schemas.microsoft.com/office/drawing/2014/main" id="{34326B56-60B4-8840-A1B3-0FF2322EC26A}"/>
              </a:ext>
            </a:extLst>
          </p:cNvPr>
          <p:cNvSpPr txBox="1"/>
          <p:nvPr/>
        </p:nvSpPr>
        <p:spPr>
          <a:xfrm rot="16200000">
            <a:off x="1654416" y="5229256"/>
            <a:ext cx="640816" cy="307777"/>
          </a:xfrm>
          <a:prstGeom prst="rect">
            <a:avLst/>
          </a:prstGeom>
          <a:solidFill>
            <a:schemeClr val="bg1"/>
          </a:solidFill>
        </p:spPr>
        <p:txBody>
          <a:bodyPr wrap="none" rtlCol="0">
            <a:spAutoFit/>
          </a:bodyPr>
          <a:lstStyle/>
          <a:p>
            <a:r>
              <a:rPr lang="en-US" sz="1400" dirty="0"/>
              <a:t>CTLA4</a:t>
            </a:r>
          </a:p>
        </p:txBody>
      </p:sp>
      <p:sp>
        <p:nvSpPr>
          <p:cNvPr id="2" name="TextBox 1">
            <a:extLst>
              <a:ext uri="{FF2B5EF4-FFF2-40B4-BE49-F238E27FC236}">
                <a16:creationId xmlns:a16="http://schemas.microsoft.com/office/drawing/2014/main" id="{57372F1E-0EF2-1B4E-A700-F2520F4E481C}"/>
              </a:ext>
            </a:extLst>
          </p:cNvPr>
          <p:cNvSpPr txBox="1"/>
          <p:nvPr/>
        </p:nvSpPr>
        <p:spPr>
          <a:xfrm>
            <a:off x="3974437" y="106546"/>
            <a:ext cx="2629464" cy="261610"/>
          </a:xfrm>
          <a:prstGeom prst="rect">
            <a:avLst/>
          </a:prstGeom>
          <a:noFill/>
        </p:spPr>
        <p:txBody>
          <a:bodyPr wrap="square" rtlCol="0">
            <a:spAutoFit/>
          </a:bodyPr>
          <a:lstStyle/>
          <a:p>
            <a:r>
              <a:rPr lang="en-US" sz="1100" dirty="0"/>
              <a:t>Corr with immune score change:0.49 ***</a:t>
            </a:r>
          </a:p>
        </p:txBody>
      </p:sp>
      <p:sp>
        <p:nvSpPr>
          <p:cNvPr id="18" name="TextBox 17">
            <a:extLst>
              <a:ext uri="{FF2B5EF4-FFF2-40B4-BE49-F238E27FC236}">
                <a16:creationId xmlns:a16="http://schemas.microsoft.com/office/drawing/2014/main" id="{D7DC53FD-FC35-5846-80D7-DF599EBF8630}"/>
              </a:ext>
            </a:extLst>
          </p:cNvPr>
          <p:cNvSpPr txBox="1"/>
          <p:nvPr/>
        </p:nvSpPr>
        <p:spPr>
          <a:xfrm>
            <a:off x="3980908" y="2109270"/>
            <a:ext cx="2629464" cy="261610"/>
          </a:xfrm>
          <a:prstGeom prst="rect">
            <a:avLst/>
          </a:prstGeom>
          <a:noFill/>
        </p:spPr>
        <p:txBody>
          <a:bodyPr wrap="square" rtlCol="0">
            <a:spAutoFit/>
          </a:bodyPr>
          <a:lstStyle/>
          <a:p>
            <a:r>
              <a:rPr lang="en-US" sz="1100" dirty="0"/>
              <a:t>Corr with immune score change:0.48 ***</a:t>
            </a:r>
          </a:p>
        </p:txBody>
      </p:sp>
      <p:sp>
        <p:nvSpPr>
          <p:cNvPr id="19" name="TextBox 18">
            <a:extLst>
              <a:ext uri="{FF2B5EF4-FFF2-40B4-BE49-F238E27FC236}">
                <a16:creationId xmlns:a16="http://schemas.microsoft.com/office/drawing/2014/main" id="{146DB509-9CD3-C749-AE8D-61B076505756}"/>
              </a:ext>
            </a:extLst>
          </p:cNvPr>
          <p:cNvSpPr txBox="1"/>
          <p:nvPr/>
        </p:nvSpPr>
        <p:spPr>
          <a:xfrm>
            <a:off x="3974437" y="4195734"/>
            <a:ext cx="2629464" cy="261610"/>
          </a:xfrm>
          <a:prstGeom prst="rect">
            <a:avLst/>
          </a:prstGeom>
          <a:noFill/>
        </p:spPr>
        <p:txBody>
          <a:bodyPr wrap="square" rtlCol="0">
            <a:spAutoFit/>
          </a:bodyPr>
          <a:lstStyle/>
          <a:p>
            <a:r>
              <a:rPr lang="en-US" sz="1100" dirty="0"/>
              <a:t>Corr with immune score change:0.59 ***</a:t>
            </a:r>
          </a:p>
        </p:txBody>
      </p:sp>
      <p:pic>
        <p:nvPicPr>
          <p:cNvPr id="3" name="Picture 2">
            <a:extLst>
              <a:ext uri="{FF2B5EF4-FFF2-40B4-BE49-F238E27FC236}">
                <a16:creationId xmlns:a16="http://schemas.microsoft.com/office/drawing/2014/main" id="{64757E13-6015-334C-8489-B6F8262A778E}"/>
              </a:ext>
            </a:extLst>
          </p:cNvPr>
          <p:cNvPicPr>
            <a:picLocks noChangeAspect="1"/>
          </p:cNvPicPr>
          <p:nvPr/>
        </p:nvPicPr>
        <p:blipFill>
          <a:blip r:embed="rId9"/>
          <a:stretch>
            <a:fillRect/>
          </a:stretch>
        </p:blipFill>
        <p:spPr>
          <a:xfrm>
            <a:off x="2185361" y="6493603"/>
            <a:ext cx="1543782" cy="1820202"/>
          </a:xfrm>
          <a:prstGeom prst="rect">
            <a:avLst/>
          </a:prstGeom>
        </p:spPr>
      </p:pic>
      <p:sp>
        <p:nvSpPr>
          <p:cNvPr id="20" name="TextBox 19">
            <a:extLst>
              <a:ext uri="{FF2B5EF4-FFF2-40B4-BE49-F238E27FC236}">
                <a16:creationId xmlns:a16="http://schemas.microsoft.com/office/drawing/2014/main" id="{299FB0FE-EAB7-7842-BCF8-DFDD4348DB43}"/>
              </a:ext>
            </a:extLst>
          </p:cNvPr>
          <p:cNvSpPr txBox="1"/>
          <p:nvPr/>
        </p:nvSpPr>
        <p:spPr>
          <a:xfrm rot="16200000">
            <a:off x="1457869" y="7112785"/>
            <a:ext cx="1066061" cy="307777"/>
          </a:xfrm>
          <a:prstGeom prst="rect">
            <a:avLst/>
          </a:prstGeom>
          <a:solidFill>
            <a:schemeClr val="bg1"/>
          </a:solidFill>
        </p:spPr>
        <p:txBody>
          <a:bodyPr wrap="none" rtlCol="0">
            <a:spAutoFit/>
          </a:bodyPr>
          <a:lstStyle/>
          <a:p>
            <a:r>
              <a:rPr lang="en-US" sz="1400" dirty="0"/>
              <a:t>VSIR (VISTA)</a:t>
            </a:r>
          </a:p>
        </p:txBody>
      </p:sp>
      <p:pic>
        <p:nvPicPr>
          <p:cNvPr id="21" name="Picture 20">
            <a:extLst>
              <a:ext uri="{FF2B5EF4-FFF2-40B4-BE49-F238E27FC236}">
                <a16:creationId xmlns:a16="http://schemas.microsoft.com/office/drawing/2014/main" id="{F9B134CA-19E8-E24A-BACB-650BE04BF443}"/>
              </a:ext>
            </a:extLst>
          </p:cNvPr>
          <p:cNvPicPr>
            <a:picLocks noChangeAspect="1"/>
          </p:cNvPicPr>
          <p:nvPr/>
        </p:nvPicPr>
        <p:blipFill>
          <a:blip r:embed="rId10"/>
          <a:stretch>
            <a:fillRect/>
          </a:stretch>
        </p:blipFill>
        <p:spPr>
          <a:xfrm>
            <a:off x="4517278" y="6595480"/>
            <a:ext cx="1407235" cy="1743966"/>
          </a:xfrm>
          <a:prstGeom prst="rect">
            <a:avLst/>
          </a:prstGeom>
        </p:spPr>
      </p:pic>
      <p:sp>
        <p:nvSpPr>
          <p:cNvPr id="22" name="TextBox 21">
            <a:extLst>
              <a:ext uri="{FF2B5EF4-FFF2-40B4-BE49-F238E27FC236}">
                <a16:creationId xmlns:a16="http://schemas.microsoft.com/office/drawing/2014/main" id="{4116603B-15D7-0B45-95D5-539C4DE9D2FF}"/>
              </a:ext>
            </a:extLst>
          </p:cNvPr>
          <p:cNvSpPr txBox="1"/>
          <p:nvPr/>
        </p:nvSpPr>
        <p:spPr>
          <a:xfrm>
            <a:off x="4087081" y="6261189"/>
            <a:ext cx="2629464" cy="261610"/>
          </a:xfrm>
          <a:prstGeom prst="rect">
            <a:avLst/>
          </a:prstGeom>
          <a:noFill/>
        </p:spPr>
        <p:txBody>
          <a:bodyPr wrap="square" rtlCol="0">
            <a:spAutoFit/>
          </a:bodyPr>
          <a:lstStyle/>
          <a:p>
            <a:r>
              <a:rPr lang="en-US" sz="1100" dirty="0"/>
              <a:t>Corr with immune score change:0.47 ***</a:t>
            </a:r>
          </a:p>
        </p:txBody>
      </p:sp>
      <p:sp>
        <p:nvSpPr>
          <p:cNvPr id="23" name="TextBox 22">
            <a:extLst>
              <a:ext uri="{FF2B5EF4-FFF2-40B4-BE49-F238E27FC236}">
                <a16:creationId xmlns:a16="http://schemas.microsoft.com/office/drawing/2014/main" id="{CF44EAC7-405C-2D45-9E8B-776814C15C76}"/>
              </a:ext>
            </a:extLst>
          </p:cNvPr>
          <p:cNvSpPr txBox="1"/>
          <p:nvPr/>
        </p:nvSpPr>
        <p:spPr>
          <a:xfrm rot="16200000">
            <a:off x="3857557" y="7200949"/>
            <a:ext cx="945515" cy="276999"/>
          </a:xfrm>
          <a:prstGeom prst="rect">
            <a:avLst/>
          </a:prstGeom>
          <a:solidFill>
            <a:schemeClr val="bg1"/>
          </a:solidFill>
        </p:spPr>
        <p:txBody>
          <a:bodyPr wrap="none" rtlCol="0">
            <a:spAutoFit/>
          </a:bodyPr>
          <a:lstStyle/>
          <a:p>
            <a:r>
              <a:rPr lang="en-US" sz="1200" dirty="0"/>
              <a:t>VSIR change</a:t>
            </a:r>
          </a:p>
        </p:txBody>
      </p:sp>
      <p:sp>
        <p:nvSpPr>
          <p:cNvPr id="24" name="TextBox 23">
            <a:extLst>
              <a:ext uri="{FF2B5EF4-FFF2-40B4-BE49-F238E27FC236}">
                <a16:creationId xmlns:a16="http://schemas.microsoft.com/office/drawing/2014/main" id="{16D58587-50C3-C847-ADFC-0AFDF54B9093}"/>
              </a:ext>
            </a:extLst>
          </p:cNvPr>
          <p:cNvSpPr txBox="1"/>
          <p:nvPr/>
        </p:nvSpPr>
        <p:spPr>
          <a:xfrm>
            <a:off x="2831569" y="6233507"/>
            <a:ext cx="396262" cy="369332"/>
          </a:xfrm>
          <a:prstGeom prst="rect">
            <a:avLst/>
          </a:prstGeom>
          <a:noFill/>
        </p:spPr>
        <p:txBody>
          <a:bodyPr wrap="none" rtlCol="0">
            <a:spAutoFit/>
          </a:bodyPr>
          <a:lstStyle/>
          <a:p>
            <a:r>
              <a:rPr lang="en-US" dirty="0"/>
              <a:t>ns</a:t>
            </a:r>
          </a:p>
        </p:txBody>
      </p:sp>
    </p:spTree>
    <p:extLst>
      <p:ext uri="{BB962C8B-B14F-4D97-AF65-F5344CB8AC3E}">
        <p14:creationId xmlns:p14="http://schemas.microsoft.com/office/powerpoint/2010/main" val="3349602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375" y="5884954"/>
            <a:ext cx="6612573" cy="523220"/>
          </a:xfrm>
          <a:prstGeom prst="rect">
            <a:avLst/>
          </a:prstGeom>
          <a:noFill/>
        </p:spPr>
        <p:txBody>
          <a:bodyPr wrap="square" rtlCol="0">
            <a:spAutoFit/>
          </a:bodyPr>
          <a:lstStyle/>
          <a:p>
            <a:r>
              <a:rPr lang="en-US" sz="1400" b="1" dirty="0"/>
              <a:t>Figure S4. Correlation between GSVA scores of </a:t>
            </a:r>
            <a:r>
              <a:rPr lang="en-US" sz="1400" b="1" dirty="0" err="1"/>
              <a:t>Davoli</a:t>
            </a:r>
            <a:r>
              <a:rPr lang="en-US" sz="1400" b="1" dirty="0"/>
              <a:t> and </a:t>
            </a:r>
            <a:r>
              <a:rPr lang="en-US" sz="1400" b="1" dirty="0" err="1"/>
              <a:t>Tamborero</a:t>
            </a:r>
            <a:r>
              <a:rPr lang="en-US" sz="1400" b="1" dirty="0"/>
              <a:t> signatures for PBT/MET pairs in Pan-MET dataset</a:t>
            </a:r>
          </a:p>
        </p:txBody>
      </p:sp>
      <p:pic>
        <p:nvPicPr>
          <p:cNvPr id="5" name="Picture 4"/>
          <p:cNvPicPr>
            <a:picLocks noChangeAspect="1"/>
          </p:cNvPicPr>
          <p:nvPr/>
        </p:nvPicPr>
        <p:blipFill>
          <a:blip r:embed="rId3"/>
          <a:stretch>
            <a:fillRect/>
          </a:stretch>
        </p:blipFill>
        <p:spPr>
          <a:xfrm>
            <a:off x="973749" y="1366281"/>
            <a:ext cx="4473985" cy="3773618"/>
          </a:xfrm>
          <a:prstGeom prst="rect">
            <a:avLst/>
          </a:prstGeom>
        </p:spPr>
      </p:pic>
    </p:spTree>
    <p:extLst>
      <p:ext uri="{BB962C8B-B14F-4D97-AF65-F5344CB8AC3E}">
        <p14:creationId xmlns:p14="http://schemas.microsoft.com/office/powerpoint/2010/main" val="10380767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59159</TotalTime>
  <Words>2426</Words>
  <Application>Microsoft Macintosh PowerPoint</Application>
  <PresentationFormat>Letter Paper (8.5x11 in)</PresentationFormat>
  <Paragraphs>474</Paragraphs>
  <Slides>17</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Supplementary tables and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 Zhu</dc:creator>
  <cp:lastModifiedBy>Zhu, Li</cp:lastModifiedBy>
  <cp:revision>2296</cp:revision>
  <cp:lastPrinted>2019-01-02T18:21:02Z</cp:lastPrinted>
  <dcterms:created xsi:type="dcterms:W3CDTF">2018-05-05T18:21:54Z</dcterms:created>
  <dcterms:modified xsi:type="dcterms:W3CDTF">2019-08-24T22:25:06Z</dcterms:modified>
</cp:coreProperties>
</file>